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1" r:id="rId1"/>
  </p:sldMasterIdLst>
  <p:notesMasterIdLst>
    <p:notesMasterId r:id="rId35"/>
  </p:notesMasterIdLst>
  <p:handoutMasterIdLst>
    <p:handoutMasterId r:id="rId36"/>
  </p:handoutMasterIdLst>
  <p:sldIdLst>
    <p:sldId id="383" r:id="rId2"/>
    <p:sldId id="422" r:id="rId3"/>
    <p:sldId id="423" r:id="rId4"/>
    <p:sldId id="478" r:id="rId5"/>
    <p:sldId id="477" r:id="rId6"/>
    <p:sldId id="471" r:id="rId7"/>
    <p:sldId id="426" r:id="rId8"/>
    <p:sldId id="451" r:id="rId9"/>
    <p:sldId id="452" r:id="rId10"/>
    <p:sldId id="472" r:id="rId11"/>
    <p:sldId id="473" r:id="rId12"/>
    <p:sldId id="384" r:id="rId13"/>
    <p:sldId id="385" r:id="rId14"/>
    <p:sldId id="373" r:id="rId15"/>
    <p:sldId id="374" r:id="rId16"/>
    <p:sldId id="378" r:id="rId17"/>
    <p:sldId id="375" r:id="rId18"/>
    <p:sldId id="376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0" r:id="rId34"/>
  </p:sldIdLst>
  <p:sldSz cx="12192000" cy="6858000"/>
  <p:notesSz cx="7315200" cy="9601200"/>
  <p:custDataLst>
    <p:tags r:id="rId3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CC00CD"/>
    <a:srgbClr val="3333FF"/>
    <a:srgbClr val="007F3F"/>
    <a:srgbClr val="F36B11"/>
    <a:srgbClr val="FF9999"/>
    <a:srgbClr val="99CCFF"/>
    <a:srgbClr val="FF3300"/>
    <a:srgbClr val="33CC33"/>
    <a:srgbClr val="FFFF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4" autoAdjust="0"/>
    <p:restoredTop sz="87959" autoAdjust="0"/>
  </p:normalViewPr>
  <p:slideViewPr>
    <p:cSldViewPr>
      <p:cViewPr varScale="1">
        <p:scale>
          <a:sx n="112" d="100"/>
          <a:sy n="112" d="100"/>
        </p:scale>
        <p:origin x="2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fld id="{89F97694-6472-446A-BE5B-F133C71BC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64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0086"/>
            <a:ext cx="5852814" cy="432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fld id="{59C69F30-6CED-4CAB-8FA0-AD51C6EBDC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849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C69F30-6CED-4CAB-8FA0-AD51C6EBDC9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46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 55s</a:t>
            </a:r>
            <a:r>
              <a:rPr lang="en-US" baseline="0" dirty="0"/>
              <a:t> switches to another mode of </a:t>
            </a:r>
            <a:r>
              <a:rPr lang="en-US" baseline="0"/>
              <a:t>the multimodal </a:t>
            </a:r>
            <a:r>
              <a:rPr lang="en-US" baseline="0" dirty="0"/>
              <a:t>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C69F30-6CED-4CAB-8FA0-AD51C6EBDC9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0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This is what an ICU looks like: ventilator, fluids, monitors; 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~200 medical procedures per day, many potentially fatal</a:t>
            </a:r>
          </a:p>
        </p:txBody>
      </p:sp>
    </p:spTree>
    <p:extLst>
      <p:ext uri="{BB962C8B-B14F-4D97-AF65-F5344CB8AC3E}">
        <p14:creationId xmlns:p14="http://schemas.microsoft.com/office/powerpoint/2010/main" val="1924341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27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3BEC4042-DEA1-7780-E305-B8997190506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BC98E5A-5BE0-13EF-A85B-9DC2D5AC3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0276802D-0ED0-BA84-59E9-80A603CBAC6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F8C96DE-B092-5B25-0833-84213D6F9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167F150C-A01A-C1B6-99EB-89E35AD5CC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solidFill>
            <a:srgbClr val="FFFFFF"/>
          </a:solidFill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C425B7E4-10CE-B275-D036-CB0FE40F8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A DBN that reflects that model, along with probabilistic occurrence and blood-pressure transition models</a:t>
            </a: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3E7780A3-DA82-CFA8-6E99-27C405B97624}"/>
              </a:ext>
            </a:extLst>
          </p:cNvPr>
          <p:cNvSpPr txBox="1">
            <a:spLocks noGrp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9BCE8CF0-BE2A-3844-A851-979A010BD429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2FF6310B-B19F-AAD4-B4F1-498A75B272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solidFill>
            <a:srgbClr val="FFFFFF"/>
          </a:solidFill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20FF527A-6A38-7C11-C6A9-C2B603593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Maybe another from Diane?</a:t>
            </a: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83235E31-C8FF-86DB-5B1D-F1F7F5FBD196}"/>
              </a:ext>
            </a:extLst>
          </p:cNvPr>
          <p:cNvSpPr txBox="1">
            <a:spLocks noGrp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3791B3A1-6E76-8943-9030-581A66C6361B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4EFB56A7-5054-31A1-4532-EDD1BBF927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solidFill>
            <a:srgbClr val="FFFFFF"/>
          </a:solidFill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E328AB84-E211-8145-3878-D615E5081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2 days, 19 false alarms, 7 true alarms, 1 false+true; all correct</a:t>
            </a: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0B634601-4B91-81A0-C457-CE05BFD9DE58}"/>
              </a:ext>
            </a:extLst>
          </p:cNvPr>
          <p:cNvSpPr txBox="1">
            <a:spLocks noGrp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903959A-771E-E349-93D9-30268F8EE30B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C3E02B54-C88E-81A7-31D8-2EE5C62C67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solidFill>
            <a:srgbClr val="FFFFFF"/>
          </a:solidFill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7F438E2F-3F27-6D35-58B8-6396B609F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Zoomed in, filtered.  When done, segue: when does this do poorly?  When blood pressure changes quickly – because the blood pressure transition doesn’t allow for it (and if I make it broader, artifacts aren’t detected).  System needs more knowledge of blood pressure physiology (and some redundant data, say from heart rate, would be useful too).  How to do this?</a:t>
            </a: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54424C82-E9A5-32DA-35CD-C8BBA738DC9E}"/>
              </a:ext>
            </a:extLst>
          </p:cNvPr>
          <p:cNvSpPr txBox="1">
            <a:spLocks noGrp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BBECC763-7EBB-5E47-BC1B-E96684FA3DFE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53BDD-7DB4-4FE6-B7BE-096ACE1CEC1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E36BC-58BB-4D53-BE3D-CAFE603330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A6983-D404-4630-AE92-91158E4DE9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3CA83B-42AC-4C02-ADA8-40CD500B8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09949-8294-417B-8CEF-7919E25A3D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4F473-2930-4E27-9DE6-3CB8EA8A50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277489-1089-46B0-876A-68AC4A6FB9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FAD75-B3B8-4438-B724-A09412E2CD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F60E9-D2FB-40BD-8DAB-9C48525AFD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F07BF-9D23-46CE-9C7F-03972BEB57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B5E4D-0FE7-45EE-A80D-369438F132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BC86645-1A16-44AB-A4F2-3CFE29DE47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1683589"/>
            <a:ext cx="6172200" cy="3995713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188: Artificial Intelligence</a:t>
            </a:r>
            <a:br>
              <a:rPr lang="en-US" dirty="0">
                <a:latin typeface="Calibri"/>
                <a:cs typeface="Calibri"/>
              </a:rPr>
            </a:b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015997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>
                <a:latin typeface="Calibri"/>
                <a:cs typeface="Calibri"/>
              </a:rPr>
              <a:t>Dynamic Bayes Nets and Particle Filters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713023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Stuart Russell and </a:t>
            </a:r>
            <a:r>
              <a:rPr lang="en-US" sz="2400" dirty="0" err="1">
                <a:latin typeface="Calibri"/>
                <a:cs typeface="Calibri"/>
              </a:rPr>
              <a:t>Peyrin</a:t>
            </a:r>
            <a:r>
              <a:rPr lang="en-US" sz="2400" dirty="0">
                <a:latin typeface="Calibri"/>
                <a:cs typeface="Calibri"/>
              </a:rPr>
              <a:t> Kao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11138"/>
            <a:ext cx="12192000" cy="7810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ICU data: 22 variables, 1min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ave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8675" name="Content Placeholder 6"/>
          <p:cNvSpPr>
            <a:spLocks noGrp="1"/>
          </p:cNvSpPr>
          <p:nvPr>
            <p:ph idx="1"/>
          </p:nvPr>
        </p:nvSpPr>
        <p:spPr bwMode="auto">
          <a:xfrm>
            <a:off x="0" y="1136651"/>
            <a:ext cx="12192000" cy="4989513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8676" name="Picture 4" descr="data are complex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7589"/>
            <a:ext cx="12192000" cy="572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31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2C85E5C-6948-2948-BBEE-FA9B95339F3B}" type="slidenum">
              <a:rPr lang="en-US" sz="900">
                <a:solidFill>
                  <a:schemeClr val="bg1"/>
                </a:solidFill>
              </a:rPr>
              <a:pPr/>
              <a:t>11</a:t>
            </a:fld>
            <a:endParaRPr lang="en-US" sz="900">
              <a:solidFill>
                <a:schemeClr val="bg1"/>
              </a:solidFill>
            </a:endParaRPr>
          </a:p>
        </p:txBody>
      </p:sp>
      <p:pic>
        <p:nvPicPr>
          <p:cNvPr id="3072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21573067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59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7E55663-3D6A-C5A4-2F1B-6A545EA5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09800" y="123824"/>
            <a:ext cx="7772400" cy="714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Blood pressure measurement</a:t>
            </a:r>
          </a:p>
        </p:txBody>
      </p:sp>
      <p:pic>
        <p:nvPicPr>
          <p:cNvPr id="41987" name="Picture 4" descr="ABP-setup">
            <a:extLst>
              <a:ext uri="{FF2B5EF4-FFF2-40B4-BE49-F238E27FC236}">
                <a16:creationId xmlns:a16="http://schemas.microsoft.com/office/drawing/2014/main" id="{DC3DC549-8205-728A-4720-2AC07E1AA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6" y="1352551"/>
            <a:ext cx="3432175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1FC89F8-297E-F172-229B-3F97DC84D6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09800" y="152400"/>
            <a:ext cx="7772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One-second vs one-minute data</a:t>
            </a:r>
          </a:p>
        </p:txBody>
      </p:sp>
      <p:pic>
        <p:nvPicPr>
          <p:cNvPr id="44035" name="Picture 4" descr="artifacts">
            <a:extLst>
              <a:ext uri="{FF2B5EF4-FFF2-40B4-BE49-F238E27FC236}">
                <a16:creationId xmlns:a16="http://schemas.microsoft.com/office/drawing/2014/main" id="{CE445699-95B7-2C9D-4780-C4FD27A1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2" y="1790700"/>
            <a:ext cx="12039582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bp-artifact-model.png">
            <a:extLst>
              <a:ext uri="{FF2B5EF4-FFF2-40B4-BE49-F238E27FC236}">
                <a16:creationId xmlns:a16="http://schemas.microsoft.com/office/drawing/2014/main" id="{57452E99-50C4-C04F-4E62-E67A1AD23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9" y="0"/>
            <a:ext cx="8912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11 events - bpa 1.6-11.png">
            <a:extLst>
              <a:ext uri="{FF2B5EF4-FFF2-40B4-BE49-F238E27FC236}">
                <a16:creationId xmlns:a16="http://schemas.microsoft.com/office/drawing/2014/main" id="{96354B0C-7780-03E4-4E15-1DD02253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9075"/>
            <a:ext cx="9144000" cy="64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E5A854C9-C686-4638-5A7F-73C964021F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9751" y="1552575"/>
          <a:ext cx="3700463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6000" imgH="6794500" progId="Word.Document.8">
                  <p:embed/>
                </p:oleObj>
              </mc:Choice>
              <mc:Fallback>
                <p:oleObj name="Document" r:id="rId2" imgW="6096000" imgH="6794500" progId="Word.Document.8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E5A854C9-C686-4638-5A7F-73C964021F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1" y="1552575"/>
                        <a:ext cx="3700463" cy="412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>
            <a:extLst>
              <a:ext uri="{FF2B5EF4-FFF2-40B4-BE49-F238E27FC236}">
                <a16:creationId xmlns:a16="http://schemas.microsoft.com/office/drawing/2014/main" id="{E241F22A-A148-2654-E29E-611C540BC3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76926" y="1681163"/>
          <a:ext cx="3795713" cy="408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4953000" imgH="5334000" progId="Word.Document.8">
                  <p:embed/>
                </p:oleObj>
              </mc:Choice>
              <mc:Fallback>
                <p:oleObj name="Document" r:id="rId4" imgW="4953000" imgH="5334000" progId="Word.Document.8">
                  <p:embed/>
                  <p:pic>
                    <p:nvPicPr>
                      <p:cNvPr id="52227" name="Object 3">
                        <a:extLst>
                          <a:ext uri="{FF2B5EF4-FFF2-40B4-BE49-F238E27FC236}">
                            <a16:creationId xmlns:a16="http://schemas.microsoft.com/office/drawing/2014/main" id="{E241F22A-A148-2654-E29E-611C540BC3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926" y="1681163"/>
                        <a:ext cx="3795713" cy="408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2-day-unfiltered.png">
            <a:extLst>
              <a:ext uri="{FF2B5EF4-FFF2-40B4-BE49-F238E27FC236}">
                <a16:creationId xmlns:a16="http://schemas.microsoft.com/office/drawing/2014/main" id="{490EF952-B252-6122-0586-8DF848AFB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9075"/>
            <a:ext cx="9144000" cy="64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3">
            <a:extLst>
              <a:ext uri="{FF2B5EF4-FFF2-40B4-BE49-F238E27FC236}">
                <a16:creationId xmlns:a16="http://schemas.microsoft.com/office/drawing/2014/main" id="{A8CA96B3-7F11-3A13-03D3-BAAA98EFC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1" y="396876"/>
            <a:ext cx="7808913" cy="2278063"/>
          </a:xfrm>
          <a:prstGeom prst="rect">
            <a:avLst/>
          </a:prstGeom>
          <a:gradFill rotWithShape="0">
            <a:gsLst>
              <a:gs pos="0">
                <a:srgbClr val="FFFF00">
                  <a:alpha val="32999"/>
                </a:srgbClr>
              </a:gs>
              <a:gs pos="100000">
                <a:srgbClr val="FFFF2D">
                  <a:alpha val="3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Arial Black" panose="020B0604020202020204" pitchFamily="34" charset="0"/>
              </a:rPr>
              <a:t>ALARM</a:t>
            </a:r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0F50925C-1B64-0474-D3BE-0D0F6A176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176" y="5207001"/>
            <a:ext cx="7789863" cy="963613"/>
          </a:xfrm>
          <a:prstGeom prst="rect">
            <a:avLst/>
          </a:prstGeom>
          <a:gradFill rotWithShape="0">
            <a:gsLst>
              <a:gs pos="0">
                <a:srgbClr val="FFFF00">
                  <a:alpha val="32999"/>
                </a:srgbClr>
              </a:gs>
              <a:gs pos="100000">
                <a:srgbClr val="FFFF37">
                  <a:alpha val="3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2-day-filtered.png">
            <a:extLst>
              <a:ext uri="{FF2B5EF4-FFF2-40B4-BE49-F238E27FC236}">
                <a16:creationId xmlns:a16="http://schemas.microsoft.com/office/drawing/2014/main" id="{353BAD46-4EBC-2DE6-8E45-9025030F4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9075"/>
            <a:ext cx="9144000" cy="64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3">
            <a:extLst>
              <a:ext uri="{FF2B5EF4-FFF2-40B4-BE49-F238E27FC236}">
                <a16:creationId xmlns:a16="http://schemas.microsoft.com/office/drawing/2014/main" id="{5C31F02D-7CC3-0856-81C6-BCD304A02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1" y="396876"/>
            <a:ext cx="7808913" cy="2278063"/>
          </a:xfrm>
          <a:prstGeom prst="rect">
            <a:avLst/>
          </a:prstGeom>
          <a:gradFill rotWithShape="0">
            <a:gsLst>
              <a:gs pos="0">
                <a:srgbClr val="FFFF00">
                  <a:alpha val="32999"/>
                </a:srgbClr>
              </a:gs>
              <a:gs pos="100000">
                <a:srgbClr val="FFFF2D">
                  <a:alpha val="3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7910148B-34FD-D665-725C-A7B130ACA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176" y="5207001"/>
            <a:ext cx="7789863" cy="963613"/>
          </a:xfrm>
          <a:prstGeom prst="rect">
            <a:avLst/>
          </a:prstGeom>
          <a:gradFill rotWithShape="0">
            <a:gsLst>
              <a:gs pos="0">
                <a:srgbClr val="FFFF00">
                  <a:alpha val="32999"/>
                </a:srgbClr>
              </a:gs>
              <a:gs pos="100000">
                <a:srgbClr val="FFFF37">
                  <a:alpha val="3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1"/>
            <a:ext cx="666680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0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err="1"/>
              <a:t>Bayes</a:t>
            </a:r>
            <a:r>
              <a:rPr lang="en-US" dirty="0"/>
              <a:t> Nets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1" y="1372238"/>
            <a:ext cx="9964078" cy="4799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3317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new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379200" cy="2031998"/>
          </a:xfrm>
        </p:spPr>
        <p:txBody>
          <a:bodyPr/>
          <a:lstStyle/>
          <a:p>
            <a:r>
              <a:rPr lang="en-US" sz="2800" dirty="0"/>
              <a:t>When 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i="1" dirty="0">
                <a:solidFill>
                  <a:srgbClr val="CC00CC"/>
                </a:solidFill>
              </a:rPr>
              <a:t>X</a:t>
            </a:r>
            <a:r>
              <a:rPr lang="en-US" sz="2800" dirty="0">
                <a:solidFill>
                  <a:srgbClr val="CC00CC"/>
                </a:solidFill>
              </a:rPr>
              <a:t>| </a:t>
            </a:r>
            <a:r>
              <a:rPr lang="en-US" sz="2800" dirty="0"/>
              <a:t>is more than 10</a:t>
            </a:r>
            <a:r>
              <a:rPr lang="en-US" baseline="30000" dirty="0"/>
              <a:t>6</a:t>
            </a:r>
            <a:r>
              <a:rPr lang="en-US" sz="2800" dirty="0"/>
              <a:t> or so (e.g., 3 ghosts in a 10x20 world), exact inference becomes infeasible</a:t>
            </a:r>
          </a:p>
          <a:p>
            <a:r>
              <a:rPr lang="en-US" sz="2800" dirty="0"/>
              <a:t>Likelihood weighting fails completely – number of samples needed grows </a:t>
            </a:r>
            <a:r>
              <a:rPr lang="en-US" sz="2800" b="1" i="1" dirty="0">
                <a:solidFill>
                  <a:srgbClr val="0000FF"/>
                </a:solidFill>
              </a:rPr>
              <a:t>exponentially</a:t>
            </a:r>
            <a:r>
              <a:rPr lang="en-US" sz="2800" dirty="0"/>
              <a:t> with </a:t>
            </a:r>
            <a:r>
              <a:rPr lang="en-US" sz="2800" i="1" dirty="0">
                <a:solidFill>
                  <a:srgbClr val="CC00CC"/>
                </a:solidFill>
              </a:rPr>
              <a:t>T</a:t>
            </a:r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5638800" y="3962400"/>
            <a:ext cx="4252913" cy="1600200"/>
            <a:chOff x="1676400" y="4267200"/>
            <a:chExt cx="4252913" cy="1600200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1" name="AutoShape 7"/>
            <p:cNvCxnSpPr>
              <a:cxnSpLocks noChangeShapeType="1"/>
              <a:stCxn id="10" idx="4"/>
              <a:endCxn id="19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9"/>
            <p:cNvCxnSpPr>
              <a:cxnSpLocks noChangeShapeType="1"/>
              <a:stCxn id="13" idx="6"/>
              <a:endCxn id="10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5" name="AutoShape 13"/>
            <p:cNvCxnSpPr>
              <a:cxnSpLocks noChangeShapeType="1"/>
              <a:stCxn id="14" idx="6"/>
              <a:endCxn id="17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4"/>
            <p:cNvCxnSpPr>
              <a:cxnSpLocks noChangeShapeType="1"/>
              <a:stCxn id="10" idx="6"/>
              <a:endCxn id="14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8" name="AutoShape 16"/>
            <p:cNvCxnSpPr>
              <a:cxnSpLocks noChangeShapeType="1"/>
              <a:stCxn id="17" idx="6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23" name="AutoShape 21"/>
            <p:cNvCxnSpPr>
              <a:cxnSpLocks noChangeShapeType="1"/>
              <a:stCxn id="14" idx="4"/>
              <a:endCxn id="20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22"/>
            <p:cNvCxnSpPr>
              <a:cxnSpLocks noChangeShapeType="1"/>
              <a:stCxn id="17" idx="4"/>
              <a:endCxn id="21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6" name="Picture 25" descr="comparison-lw-ersof.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1" y="3409950"/>
            <a:ext cx="4341236" cy="32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3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new idea!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038600"/>
            <a:ext cx="11379200" cy="2133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problem: sample state trajectories go off into low-probability regions, ignoring the evidence; too few “reasonable” samples</a:t>
            </a:r>
          </a:p>
          <a:p>
            <a:r>
              <a:rPr lang="en-US" dirty="0"/>
              <a:t>Solution: kill the bad ones, make more of the good ones</a:t>
            </a:r>
          </a:p>
          <a:p>
            <a:r>
              <a:rPr lang="en-US" dirty="0"/>
              <a:t>This way the population of samples stays in the high-probability region</a:t>
            </a:r>
          </a:p>
          <a:p>
            <a:r>
              <a:rPr lang="en-US" dirty="0"/>
              <a:t>This is called </a:t>
            </a:r>
            <a:r>
              <a:rPr lang="en-US" b="1" i="1" dirty="0">
                <a:solidFill>
                  <a:srgbClr val="FF0000"/>
                </a:solidFill>
              </a:rPr>
              <a:t>resampling</a:t>
            </a:r>
            <a:r>
              <a:rPr lang="en-US" dirty="0"/>
              <a:t> or survival of the fittest</a:t>
            </a:r>
          </a:p>
        </p:txBody>
      </p:sp>
      <p:pic>
        <p:nvPicPr>
          <p:cNvPr id="5" name="Picture 4" descr="2D-evolution.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638800" cy="2383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5600" y="1295400"/>
            <a:ext cx="51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9821" y="1295400"/>
            <a:ext cx="51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t=7</a:t>
            </a:r>
          </a:p>
        </p:txBody>
      </p:sp>
    </p:spTree>
    <p:extLst>
      <p:ext uri="{BB962C8B-B14F-4D97-AF65-F5344CB8AC3E}">
        <p14:creationId xmlns:p14="http://schemas.microsoft.com/office/powerpoint/2010/main" val="210044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</a:t>
            </a:r>
          </a:p>
        </p:txBody>
      </p:sp>
      <p:grpSp>
        <p:nvGrpSpPr>
          <p:cNvPr id="7270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72730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72731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72733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0.03</a:t>
              </a:r>
            </a:p>
          </p:txBody>
        </p:sp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0.03</a:t>
              </a:r>
            </a:p>
          </p:txBody>
        </p:sp>
        <p:sp>
          <p:nvSpPr>
            <p:cNvPr id="72735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6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0.02</a:t>
              </a:r>
            </a:p>
          </p:txBody>
        </p:sp>
        <p:sp>
          <p:nvSpPr>
            <p:cNvPr id="72737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8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0.4</a:t>
              </a:r>
            </a:p>
          </p:txBody>
        </p:sp>
      </p:grpSp>
      <p:grpSp>
        <p:nvGrpSpPr>
          <p:cNvPr id="72707" name="Group 37"/>
          <p:cNvGrpSpPr>
            <a:grpSpLocks/>
          </p:cNvGrpSpPr>
          <p:nvPr/>
        </p:nvGrpSpPr>
        <p:grpSpPr bwMode="auto"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72710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2721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11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Isosceles Triangle 36"/>
          <p:cNvSpPr/>
          <p:nvPr/>
        </p:nvSpPr>
        <p:spPr>
          <a:xfrm flipV="1">
            <a:off x="9067800" y="3687762"/>
            <a:ext cx="8382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76200" y="1371600"/>
            <a:ext cx="73914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1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2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Represent belief state by a set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Samples are called </a:t>
            </a:r>
            <a:r>
              <a:rPr lang="en-US" sz="2400" b="1" i="1" kern="0" dirty="0">
                <a:solidFill>
                  <a:srgbClr val="FF0000"/>
                </a:solidFill>
                <a:latin typeface="Calibri"/>
                <a:ea typeface="+mn-ea"/>
                <a:cs typeface="Calibri"/>
              </a:rPr>
              <a:t>particles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Time per step is linear in the number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But: number needed may be large</a:t>
            </a:r>
          </a:p>
          <a:p>
            <a:pPr marL="457200" lvl="1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4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This is how robot localization works in practice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</p:txBody>
      </p:sp>
      <p:grpSp>
        <p:nvGrpSpPr>
          <p:cNvPr id="3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0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1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2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3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45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0.5</a:t>
              </a:r>
            </a:p>
          </p:txBody>
        </p:sp>
      </p:grpSp>
      <p:sp>
        <p:nvSpPr>
          <p:cNvPr id="6" name="Arc 5"/>
          <p:cNvSpPr/>
          <p:nvPr/>
        </p:nvSpPr>
        <p:spPr>
          <a:xfrm>
            <a:off x="10220324" y="2286000"/>
            <a:ext cx="1209676" cy="2925762"/>
          </a:xfrm>
          <a:prstGeom prst="arc">
            <a:avLst>
              <a:gd name="adj1" fmla="val 16200000"/>
              <a:gd name="adj2" fmla="val 5272737"/>
            </a:avLst>
          </a:prstGeom>
          <a:ln w="41275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Representation: Particles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135289" y="1219200"/>
            <a:ext cx="9248951" cy="563880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Our representation of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ea typeface="ＭＳ Ｐゴシック" pitchFamily="34" charset="-128"/>
              </a:rPr>
              <a:t>is now a list of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 &lt;&lt; |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|</a:t>
            </a:r>
            <a:r>
              <a:rPr lang="en-US" sz="2800" dirty="0">
                <a:ea typeface="ＭＳ Ｐゴシック" pitchFamily="34" charset="-128"/>
              </a:rPr>
              <a:t> particles</a:t>
            </a:r>
            <a:endParaRPr lang="en-US" sz="1800" dirty="0">
              <a:ea typeface="ＭＳ Ｐゴシック" pitchFamily="34" charset="-128"/>
            </a:endParaRPr>
          </a:p>
          <a:p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ea typeface="ＭＳ Ｐゴシック" pitchFamily="34" charset="-128"/>
              </a:rPr>
              <a:t>approximated by number of particles with value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So, many </a:t>
            </a:r>
            <a:r>
              <a:rPr lang="en-US" sz="2400" i="1" dirty="0">
                <a:solidFill>
                  <a:srgbClr val="CC00CD"/>
                </a:solidFill>
                <a:ea typeface="ＭＳ Ｐゴシック" pitchFamily="34" charset="-128"/>
              </a:rPr>
              <a:t>x</a:t>
            </a:r>
            <a:r>
              <a:rPr lang="en-US" sz="2400" dirty="0">
                <a:ea typeface="ＭＳ Ｐゴシック" pitchFamily="34" charset="-128"/>
              </a:rPr>
              <a:t> may have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 = 0</a:t>
            </a:r>
            <a:r>
              <a:rPr lang="en-US" sz="2400" dirty="0">
                <a:ea typeface="ＭＳ Ｐゴシック" pitchFamily="34" charset="-128"/>
              </a:rPr>
              <a:t> ! 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More particles =&gt; more accuracy (cf. frequency histograms)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Usually we want a </a:t>
            </a:r>
            <a:r>
              <a:rPr lang="en-US" sz="2400" b="1" i="1" dirty="0">
                <a:solidFill>
                  <a:srgbClr val="FF0000"/>
                </a:solidFill>
                <a:ea typeface="ＭＳ Ｐゴシック" pitchFamily="34" charset="-128"/>
              </a:rPr>
              <a:t>low-dimensional</a:t>
            </a:r>
            <a:r>
              <a:rPr lang="en-US" sz="2400" dirty="0">
                <a:ea typeface="ＭＳ Ｐゴシック" pitchFamily="34" charset="-128"/>
              </a:rPr>
              <a:t> marginal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E.g., “Where is ghost 1?” rather than “Are ghosts 1,2,3 in [2,6], [5,6], and [8,11]?”</a:t>
            </a:r>
            <a:endParaRPr lang="en-US" dirty="0">
              <a:ea typeface="ＭＳ Ｐゴシック" pitchFamily="34" charset="-128"/>
            </a:endParaRPr>
          </a:p>
          <a:p>
            <a:pPr marL="457165" lvl="1" indent="0">
              <a:buNone/>
            </a:pPr>
            <a:endParaRPr lang="en-US" sz="1800" dirty="0">
              <a:ea typeface="ＭＳ Ｐゴシック" pitchFamily="34" charset="-128"/>
            </a:endParaRPr>
          </a:p>
        </p:txBody>
      </p:sp>
      <p:grpSp>
        <p:nvGrpSpPr>
          <p:cNvPr id="73732" name="Group 26"/>
          <p:cNvGrpSpPr>
            <a:grpSpLocks/>
          </p:cNvGrpSpPr>
          <p:nvPr/>
        </p:nvGrpSpPr>
        <p:grpSpPr bwMode="auto"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73734" name="Group 49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3745" name="Rectangle 60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6" name="Rectangle 61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7" name="Rectangle 62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8" name="Rectangle 63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9" name="Rectangle 64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Rectangle 6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Rectangle 66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2" name="Rectangle 6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3" name="Rectangle 68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35" name="Oval 50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Oval 51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Oval 52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Oval 53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Oval 54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Oval 55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Oval 56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Oval 57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Oval 58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Oval 59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33" name="TextBox 69"/>
          <p:cNvSpPr txBox="1">
            <a:spLocks noChangeArrowheads="1"/>
          </p:cNvSpPr>
          <p:nvPr/>
        </p:nvSpPr>
        <p:spPr bwMode="auto">
          <a:xfrm>
            <a:off x="9939336" y="3581400"/>
            <a:ext cx="1185864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8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800" dirty="0">
                <a:solidFill>
                  <a:srgbClr val="3333FF"/>
                </a:solidFill>
                <a:latin typeface="Calibri"/>
                <a:cs typeface="Calibri"/>
              </a:rPr>
              <a:t>(3,3)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</p:spTree>
    <p:extLst>
      <p:ext uri="{BB962C8B-B14F-4D97-AF65-F5344CB8AC3E}">
        <p14:creationId xmlns:p14="http://schemas.microsoft.com/office/powerpoint/2010/main" val="952330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Particle Filtering: Prediction step</a:t>
            </a:r>
          </a:p>
        </p:txBody>
      </p:sp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304799" y="1524000"/>
            <a:ext cx="68786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Particle </a:t>
            </a:r>
            <a:r>
              <a:rPr lang="en-US" sz="2800" i="1" dirty="0">
                <a:solidFill>
                  <a:srgbClr val="CC00CD"/>
                </a:solidFill>
                <a:latin typeface="Calibri"/>
                <a:cs typeface="Calibri"/>
              </a:rPr>
              <a:t>j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 in state </a:t>
            </a:r>
            <a:r>
              <a:rPr lang="en-US" sz="28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800" i="1" baseline="30000" dirty="0">
                <a:solidFill>
                  <a:srgbClr val="CC00CC"/>
                </a:solidFill>
                <a:latin typeface="Calibri"/>
                <a:cs typeface="Calibri"/>
              </a:rPr>
              <a:t>(j)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 samples a new state directly from the transition model: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D"/>
                </a:solidFill>
                <a:latin typeface="Calibri"/>
                <a:cs typeface="Calibri"/>
              </a:rPr>
              <a:t>+1</a:t>
            </a:r>
            <a:r>
              <a:rPr lang="en-US" i="1" baseline="30000" dirty="0">
                <a:solidFill>
                  <a:srgbClr val="CC00CC"/>
                </a:solidFill>
                <a:latin typeface="Calibri"/>
                <a:cs typeface="Calibri"/>
              </a:rPr>
              <a:t>(j)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 ~  P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D"/>
                </a:solidFill>
                <a:latin typeface="Calibri"/>
                <a:cs typeface="Calibri"/>
              </a:rPr>
              <a:t>+1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| </a:t>
            </a:r>
            <a:r>
              <a:rPr lang="en-US" i="1" dirty="0" err="1">
                <a:solidFill>
                  <a:srgbClr val="CC00CD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i="1" baseline="30000" dirty="0">
                <a:solidFill>
                  <a:srgbClr val="CC00CC"/>
                </a:solidFill>
                <a:latin typeface="Calibri"/>
                <a:cs typeface="Calibri"/>
              </a:rPr>
              <a:t>(j)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)</a:t>
            </a:r>
            <a:endParaRPr lang="en-US" sz="2800" dirty="0">
              <a:solidFill>
                <a:srgbClr val="CC00CD"/>
              </a:solidFill>
              <a:latin typeface="Calibri"/>
              <a:cs typeface="Calibri"/>
            </a:endParaRPr>
          </a:p>
          <a:p>
            <a:pPr lvl="6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altLang="ja-JP" sz="7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dirty="0">
                <a:latin typeface="Calibri"/>
                <a:cs typeface="Calibri"/>
              </a:rPr>
              <a:t>Here, most samples move clockwise, but some move in another direction or stay in place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800" dirty="0">
              <a:latin typeface="Calibri"/>
              <a:cs typeface="Calibri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endParaRPr lang="en-US" sz="28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pSp>
        <p:nvGrpSpPr>
          <p:cNvPr id="74756" name="Group 49"/>
          <p:cNvGrpSpPr>
            <a:grpSpLocks/>
          </p:cNvGrpSpPr>
          <p:nvPr/>
        </p:nvGrpSpPr>
        <p:grpSpPr bwMode="auto"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74782" name="Group 72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4793" name="Rectangle 84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4" name="Rectangle 85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5" name="Rectangle 86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6" name="Rectangle 87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Rectangle 88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Rectangle 89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9" name="Rectangle 9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0" name="Rectangle 91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1" name="Rectangle 92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83" name="Oval 73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4" name="Oval 74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Oval 75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Oval 76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7" name="Oval 77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8" name="Oval 78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9" name="Oval 79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0" name="Oval 80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1" name="Oval 8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2" name="Oval 8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Isosceles Triangle 50"/>
          <p:cNvSpPr/>
          <p:nvPr/>
        </p:nvSpPr>
        <p:spPr bwMode="auto">
          <a:xfrm flipV="1">
            <a:off x="9558337" y="3962400"/>
            <a:ext cx="639763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4758" name="Group 2"/>
          <p:cNvGrpSpPr>
            <a:grpSpLocks/>
          </p:cNvGrpSpPr>
          <p:nvPr/>
        </p:nvGrpSpPr>
        <p:grpSpPr bwMode="auto">
          <a:xfrm>
            <a:off x="9101137" y="4648200"/>
            <a:ext cx="1566863" cy="1566863"/>
            <a:chOff x="6700158" y="2188371"/>
            <a:chExt cx="1567543" cy="1566862"/>
          </a:xfrm>
        </p:grpSpPr>
        <p:grpSp>
          <p:nvGrpSpPr>
            <p:cNvPr id="74762" name="Group 51"/>
            <p:cNvGrpSpPr>
              <a:grpSpLocks/>
            </p:cNvGrpSpPr>
            <p:nvPr/>
          </p:nvGrpSpPr>
          <p:grpSpPr bwMode="auto"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74773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4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5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6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7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8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9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0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1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63" name="Oval 52"/>
            <p:cNvSpPr>
              <a:spLocks noChangeArrowheads="1"/>
            </p:cNvSpPr>
            <p:nvPr/>
          </p:nvSpPr>
          <p:spPr bwMode="auto">
            <a:xfrm rot="162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53"/>
            <p:cNvSpPr>
              <a:spLocks noChangeArrowheads="1"/>
            </p:cNvSpPr>
            <p:nvPr/>
          </p:nvSpPr>
          <p:spPr bwMode="auto"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Oval 54"/>
            <p:cNvSpPr>
              <a:spLocks noChangeArrowheads="1"/>
            </p:cNvSpPr>
            <p:nvPr/>
          </p:nvSpPr>
          <p:spPr bwMode="auto"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Oval 55"/>
            <p:cNvSpPr>
              <a:spLocks noChangeArrowheads="1"/>
            </p:cNvSpPr>
            <p:nvPr/>
          </p:nvSpPr>
          <p:spPr bwMode="auto"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4767" name="Oval 56"/>
            <p:cNvSpPr>
              <a:spLocks noChangeArrowheads="1"/>
            </p:cNvSpPr>
            <p:nvPr/>
          </p:nvSpPr>
          <p:spPr bwMode="auto"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Oval 57"/>
            <p:cNvSpPr>
              <a:spLocks noChangeArrowheads="1"/>
            </p:cNvSpPr>
            <p:nvPr/>
          </p:nvSpPr>
          <p:spPr bwMode="auto"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9" name="Oval 58"/>
            <p:cNvSpPr>
              <a:spLocks noChangeArrowheads="1"/>
            </p:cNvSpPr>
            <p:nvPr/>
          </p:nvSpPr>
          <p:spPr bwMode="auto"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0" name="Oval 59"/>
            <p:cNvSpPr>
              <a:spLocks noChangeArrowheads="1"/>
            </p:cNvSpPr>
            <p:nvPr/>
          </p:nvSpPr>
          <p:spPr bwMode="auto"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60"/>
            <p:cNvSpPr>
              <a:spLocks noChangeArrowheads="1"/>
            </p:cNvSpPr>
            <p:nvPr/>
          </p:nvSpPr>
          <p:spPr bwMode="auto">
            <a:xfrm rot="16200000">
              <a:off x="7313048" y="2478504"/>
              <a:ext cx="116064" cy="11611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61"/>
            <p:cNvSpPr>
              <a:spLocks noChangeArrowheads="1"/>
            </p:cNvSpPr>
            <p:nvPr/>
          </p:nvSpPr>
          <p:spPr bwMode="auto"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Shape 67"/>
          <p:cNvCxnSpPr>
            <a:stCxn id="74787" idx="3"/>
          </p:cNvCxnSpPr>
          <p:nvPr/>
        </p:nvCxnSpPr>
        <p:spPr bwMode="auto">
          <a:xfrm flipH="1">
            <a:off x="10320337" y="1985963"/>
            <a:ext cx="215900" cy="3424237"/>
          </a:xfrm>
          <a:prstGeom prst="curvedConnector4">
            <a:avLst>
              <a:gd name="adj1" fmla="val -106216"/>
              <a:gd name="adj2" fmla="val 62118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60" name="TextBox 96"/>
          <p:cNvSpPr txBox="1">
            <a:spLocks noChangeArrowheads="1"/>
          </p:cNvSpPr>
          <p:nvPr/>
        </p:nvSpPr>
        <p:spPr bwMode="auto">
          <a:xfrm>
            <a:off x="7653337" y="1129619"/>
            <a:ext cx="1099609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sp>
        <p:nvSpPr>
          <p:cNvPr id="74761" name="TextBox 100"/>
          <p:cNvSpPr txBox="1">
            <a:spLocks noChangeArrowheads="1"/>
          </p:cNvSpPr>
          <p:nvPr/>
        </p:nvSpPr>
        <p:spPr bwMode="auto">
          <a:xfrm>
            <a:off x="7653338" y="3949019"/>
            <a:ext cx="1192534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626336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86" name="Group 98"/>
          <p:cNvGrpSpPr>
            <a:grpSpLocks/>
          </p:cNvGrpSpPr>
          <p:nvPr/>
        </p:nvGrpSpPr>
        <p:grpSpPr bwMode="auto">
          <a:xfrm rot="16200000">
            <a:off x="9144739" y="4691809"/>
            <a:ext cx="1567008" cy="1568450"/>
            <a:chOff x="3984" y="1056"/>
            <a:chExt cx="1296" cy="1296"/>
          </a:xfrm>
        </p:grpSpPr>
        <p:sp>
          <p:nvSpPr>
            <p:cNvPr id="75805" name="Rectangle 117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1" name="Rectangle 113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2" name="Rectangle 114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3" name="Rectangle 115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4" name="Rectangle 116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6" name="Rectangle 118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7" name="Rectangle 119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8" name="Rectangle 120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9" name="Rectangle 121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340851" y="4800294"/>
            <a:ext cx="1254392" cy="1295706"/>
            <a:chOff x="9067358" y="1868661"/>
            <a:chExt cx="1254392" cy="1295706"/>
          </a:xfrm>
        </p:grpSpPr>
        <p:sp>
          <p:nvSpPr>
            <p:cNvPr id="67" name="Oval 54"/>
            <p:cNvSpPr>
              <a:spLocks noChangeArrowheads="1"/>
            </p:cNvSpPr>
            <p:nvPr/>
          </p:nvSpPr>
          <p:spPr bwMode="auto">
            <a:xfrm rot="16200000">
              <a:off x="10031589" y="2507015"/>
              <a:ext cx="116064" cy="11606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Oval 55"/>
            <p:cNvSpPr>
              <a:spLocks noChangeArrowheads="1"/>
            </p:cNvSpPr>
            <p:nvPr/>
          </p:nvSpPr>
          <p:spPr bwMode="auto">
            <a:xfrm rot="16200000">
              <a:off x="10205686" y="2390951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Oval 56"/>
            <p:cNvSpPr>
              <a:spLocks noChangeArrowheads="1"/>
            </p:cNvSpPr>
            <p:nvPr/>
          </p:nvSpPr>
          <p:spPr bwMode="auto">
            <a:xfrm rot="16200000">
              <a:off x="10205686" y="2623079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57"/>
            <p:cNvSpPr>
              <a:spLocks noChangeArrowheads="1"/>
            </p:cNvSpPr>
            <p:nvPr/>
          </p:nvSpPr>
          <p:spPr bwMode="auto">
            <a:xfrm rot="16200000">
              <a:off x="10147654" y="1868663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Oval 58"/>
            <p:cNvSpPr>
              <a:spLocks noChangeArrowheads="1"/>
            </p:cNvSpPr>
            <p:nvPr/>
          </p:nvSpPr>
          <p:spPr bwMode="auto">
            <a:xfrm rot="16200000">
              <a:off x="9625365" y="2507015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59"/>
            <p:cNvSpPr>
              <a:spLocks noChangeArrowheads="1"/>
            </p:cNvSpPr>
            <p:nvPr/>
          </p:nvSpPr>
          <p:spPr bwMode="auto">
            <a:xfrm rot="16200000">
              <a:off x="10134158" y="3048303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60"/>
            <p:cNvSpPr>
              <a:spLocks noChangeArrowheads="1"/>
            </p:cNvSpPr>
            <p:nvPr/>
          </p:nvSpPr>
          <p:spPr bwMode="auto">
            <a:xfrm rot="16200000">
              <a:off x="9067358" y="1981503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61"/>
            <p:cNvSpPr>
              <a:spLocks noChangeArrowheads="1"/>
            </p:cNvSpPr>
            <p:nvPr/>
          </p:nvSpPr>
          <p:spPr bwMode="auto">
            <a:xfrm rot="16200000">
              <a:off x="10147653" y="2042758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62"/>
            <p:cNvSpPr>
              <a:spLocks noChangeArrowheads="1"/>
            </p:cNvSpPr>
            <p:nvPr/>
          </p:nvSpPr>
          <p:spPr bwMode="auto">
            <a:xfrm rot="16200000">
              <a:off x="9448358" y="2042758"/>
              <a:ext cx="116064" cy="11606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63"/>
            <p:cNvSpPr>
              <a:spLocks noChangeArrowheads="1"/>
            </p:cNvSpPr>
            <p:nvPr/>
          </p:nvSpPr>
          <p:spPr bwMode="auto">
            <a:xfrm rot="16200000">
              <a:off x="9625393" y="1868661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77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6096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After observing </a:t>
            </a:r>
            <a:r>
              <a:rPr lang="en-US" sz="2800" i="1" dirty="0">
                <a:solidFill>
                  <a:srgbClr val="CC00CD"/>
                </a:solidFill>
                <a:sym typeface="Symbol"/>
              </a:rPr>
              <a:t>e</a:t>
            </a:r>
            <a:r>
              <a:rPr lang="en-US" sz="2800" i="1" baseline="-25000" dirty="0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sz="2800" baseline="-25000" dirty="0">
                <a:solidFill>
                  <a:srgbClr val="CC00CD"/>
                </a:solidFill>
                <a:latin typeface="Calibri"/>
                <a:cs typeface="Calibri"/>
              </a:rPr>
              <a:t>+1</a:t>
            </a:r>
            <a:r>
              <a:rPr lang="en-US" sz="2800" i="1" baseline="-25000" dirty="0">
                <a:solidFill>
                  <a:srgbClr val="F36B11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: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900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ja-JP" sz="7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Calibri"/>
                <a:cs typeface="Calibri"/>
              </a:rPr>
              <a:t>As in likelihood weighting, weight each sample based on the evidence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w</a:t>
            </a:r>
            <a:r>
              <a:rPr lang="en-US" i="1" baseline="30000" dirty="0">
                <a:solidFill>
                  <a:srgbClr val="CC00CC"/>
                </a:solidFill>
                <a:latin typeface="Calibri"/>
                <a:cs typeface="Calibri"/>
              </a:rPr>
              <a:t>(j)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= </a:t>
            </a:r>
            <a:r>
              <a:rPr lang="en-US" i="1" dirty="0">
                <a:solidFill>
                  <a:srgbClr val="CC00CD"/>
                </a:solidFill>
                <a:sym typeface="Symbol"/>
              </a:rPr>
              <a:t>P</a:t>
            </a:r>
            <a:r>
              <a:rPr lang="en-US" dirty="0">
                <a:solidFill>
                  <a:srgbClr val="CC00CD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D"/>
                </a:solidFill>
                <a:sym typeface="Symbol"/>
              </a:rPr>
              <a:t>e</a:t>
            </a:r>
            <a:r>
              <a:rPr lang="en-US" i="1" baseline="-25000" dirty="0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D"/>
                </a:solidFill>
                <a:latin typeface="Calibri"/>
                <a:cs typeface="Calibri"/>
              </a:rPr>
              <a:t>+1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D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D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D"/>
                </a:solidFill>
                <a:latin typeface="Calibri"/>
                <a:cs typeface="Calibri"/>
              </a:rPr>
              <a:t>+1</a:t>
            </a:r>
            <a:r>
              <a:rPr lang="en-US" i="1" baseline="30000" dirty="0">
                <a:solidFill>
                  <a:srgbClr val="CC00CC"/>
                </a:solidFill>
                <a:latin typeface="Calibri"/>
                <a:cs typeface="Calibri"/>
              </a:rPr>
              <a:t>(j)</a:t>
            </a:r>
            <a:r>
              <a:rPr lang="en-US" dirty="0">
                <a:solidFill>
                  <a:srgbClr val="CC00CD"/>
                </a:solidFill>
                <a:sym typeface="Symbol"/>
              </a:rPr>
              <a:t>)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i="1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Calibri"/>
                <a:cs typeface="Calibri"/>
              </a:rPr>
              <a:t>Particles that fit the  data better get higher weights, others get lower weights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Calibri"/>
                <a:cs typeface="Calibri"/>
              </a:rPr>
              <a:t>Normalize the weights across all particles</a:t>
            </a: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Particle Filtering: Update step</a:t>
            </a:r>
          </a:p>
        </p:txBody>
      </p:sp>
      <p:grpSp>
        <p:nvGrpSpPr>
          <p:cNvPr id="75810" name="Group 53"/>
          <p:cNvGrpSpPr>
            <a:grpSpLocks/>
          </p:cNvGrpSpPr>
          <p:nvPr/>
        </p:nvGrpSpPr>
        <p:grpSpPr bwMode="auto">
          <a:xfrm rot="16200000">
            <a:off x="9144001" y="1752600"/>
            <a:ext cx="1566863" cy="1566863"/>
            <a:chOff x="3984" y="1056"/>
            <a:chExt cx="1296" cy="1296"/>
          </a:xfrm>
        </p:grpSpPr>
        <p:sp>
          <p:nvSpPr>
            <p:cNvPr id="75821" name="Rectangle 6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2" name="Rectangle 6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3" name="Rectangle 6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4" name="Rectangle 6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5" name="Rectangle 6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6" name="Rectangle 7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7" name="Rectangle 7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8" name="Rectangle 7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9" name="Rectangle 7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376129" y="1868661"/>
            <a:ext cx="1218672" cy="1276705"/>
            <a:chOff x="9103078" y="1868661"/>
            <a:chExt cx="1218672" cy="1276705"/>
          </a:xfrm>
        </p:grpSpPr>
        <p:sp>
          <p:nvSpPr>
            <p:cNvPr id="75811" name="Oval 54"/>
            <p:cNvSpPr>
              <a:spLocks noChangeArrowheads="1"/>
            </p:cNvSpPr>
            <p:nvPr/>
          </p:nvSpPr>
          <p:spPr bwMode="auto">
            <a:xfrm rot="16200000">
              <a:off x="10031589" y="2507015"/>
              <a:ext cx="116064" cy="11606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Oval 55"/>
            <p:cNvSpPr>
              <a:spLocks noChangeArrowheads="1"/>
            </p:cNvSpPr>
            <p:nvPr/>
          </p:nvSpPr>
          <p:spPr bwMode="auto">
            <a:xfrm rot="16200000">
              <a:off x="10205686" y="2390951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Oval 56"/>
            <p:cNvSpPr>
              <a:spLocks noChangeArrowheads="1"/>
            </p:cNvSpPr>
            <p:nvPr/>
          </p:nvSpPr>
          <p:spPr bwMode="auto">
            <a:xfrm rot="16200000">
              <a:off x="10205686" y="2623079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Oval 57"/>
            <p:cNvSpPr>
              <a:spLocks noChangeArrowheads="1"/>
            </p:cNvSpPr>
            <p:nvPr/>
          </p:nvSpPr>
          <p:spPr bwMode="auto">
            <a:xfrm rot="16200000">
              <a:off x="10147654" y="1868663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Oval 58"/>
            <p:cNvSpPr>
              <a:spLocks noChangeArrowheads="1"/>
            </p:cNvSpPr>
            <p:nvPr/>
          </p:nvSpPr>
          <p:spPr bwMode="auto">
            <a:xfrm rot="16200000">
              <a:off x="9625365" y="2507015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Oval 59"/>
            <p:cNvSpPr>
              <a:spLocks noChangeArrowheads="1"/>
            </p:cNvSpPr>
            <p:nvPr/>
          </p:nvSpPr>
          <p:spPr bwMode="auto">
            <a:xfrm rot="16200000">
              <a:off x="10147654" y="3029302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Oval 60"/>
            <p:cNvSpPr>
              <a:spLocks noChangeArrowheads="1"/>
            </p:cNvSpPr>
            <p:nvPr/>
          </p:nvSpPr>
          <p:spPr bwMode="auto">
            <a:xfrm rot="16200000">
              <a:off x="9103078" y="1984726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Oval 61"/>
            <p:cNvSpPr>
              <a:spLocks noChangeArrowheads="1"/>
            </p:cNvSpPr>
            <p:nvPr/>
          </p:nvSpPr>
          <p:spPr bwMode="auto">
            <a:xfrm rot="16200000">
              <a:off x="10147653" y="2042758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Oval 62"/>
            <p:cNvSpPr>
              <a:spLocks noChangeArrowheads="1"/>
            </p:cNvSpPr>
            <p:nvPr/>
          </p:nvSpPr>
          <p:spPr bwMode="auto">
            <a:xfrm rot="16200000">
              <a:off x="9485136" y="2042758"/>
              <a:ext cx="116064" cy="11606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0" name="Oval 63"/>
            <p:cNvSpPr>
              <a:spLocks noChangeArrowheads="1"/>
            </p:cNvSpPr>
            <p:nvPr/>
          </p:nvSpPr>
          <p:spPr bwMode="auto">
            <a:xfrm rot="16200000">
              <a:off x="9625393" y="1868661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" name="Isosceles Triangle 97"/>
          <p:cNvSpPr/>
          <p:nvPr/>
        </p:nvSpPr>
        <p:spPr bwMode="auto">
          <a:xfrm flipV="1">
            <a:off x="9601218" y="3959257"/>
            <a:ext cx="639763" cy="2905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5788" name="Rectangle 100"/>
          <p:cNvSpPr>
            <a:spLocks noChangeArrowheads="1"/>
          </p:cNvSpPr>
          <p:nvPr/>
        </p:nvSpPr>
        <p:spPr bwMode="auto">
          <a:xfrm rot="16200000">
            <a:off x="10189891" y="5214625"/>
            <a:ext cx="522336" cy="522817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401869" y="4811803"/>
            <a:ext cx="1188707" cy="1269941"/>
            <a:chOff x="9128818" y="4811803"/>
            <a:chExt cx="1188707" cy="1269941"/>
          </a:xfrm>
        </p:grpSpPr>
        <p:sp>
          <p:nvSpPr>
            <p:cNvPr id="75793" name="Oval 105"/>
            <p:cNvSpPr>
              <a:spLocks noChangeAspect="1" noChangeArrowheads="1"/>
            </p:cNvSpPr>
            <p:nvPr/>
          </p:nvSpPr>
          <p:spPr bwMode="auto">
            <a:xfrm rot="16200000">
              <a:off x="10026877" y="5455308"/>
              <a:ext cx="107673" cy="107773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4" name="Oval 106"/>
            <p:cNvSpPr>
              <a:spLocks noChangeAspect="1" noChangeArrowheads="1"/>
            </p:cNvSpPr>
            <p:nvPr/>
          </p:nvSpPr>
          <p:spPr bwMode="auto">
            <a:xfrm rot="16200000">
              <a:off x="10207213" y="5571384"/>
              <a:ext cx="107673" cy="1077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5" name="Oval 107"/>
            <p:cNvSpPr>
              <a:spLocks noChangeAspect="1" noChangeArrowheads="1"/>
            </p:cNvSpPr>
            <p:nvPr/>
          </p:nvSpPr>
          <p:spPr bwMode="auto">
            <a:xfrm rot="16200000">
              <a:off x="10181785" y="4811765"/>
              <a:ext cx="80165" cy="8024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75796" name="Oval 108"/>
            <p:cNvSpPr>
              <a:spLocks noChangeAspect="1" noChangeArrowheads="1"/>
            </p:cNvSpPr>
            <p:nvPr/>
          </p:nvSpPr>
          <p:spPr bwMode="auto">
            <a:xfrm rot="16200000">
              <a:off x="9658957" y="5450182"/>
              <a:ext cx="80165" cy="8024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7" name="Oval 109"/>
            <p:cNvSpPr>
              <a:spLocks noChangeAspect="1" noChangeArrowheads="1"/>
            </p:cNvSpPr>
            <p:nvPr/>
          </p:nvSpPr>
          <p:spPr bwMode="auto">
            <a:xfrm rot="16200000" flipH="1" flipV="1">
              <a:off x="10152739" y="6001541"/>
              <a:ext cx="80165" cy="8024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8" name="Oval 110"/>
            <p:cNvSpPr>
              <a:spLocks noChangeAspect="1" noChangeArrowheads="1"/>
            </p:cNvSpPr>
            <p:nvPr/>
          </p:nvSpPr>
          <p:spPr bwMode="auto">
            <a:xfrm rot="16200000">
              <a:off x="10181785" y="4985879"/>
              <a:ext cx="80165" cy="8024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9" name="Oval 111"/>
            <p:cNvSpPr>
              <a:spLocks noChangeAspect="1" noChangeArrowheads="1"/>
            </p:cNvSpPr>
            <p:nvPr/>
          </p:nvSpPr>
          <p:spPr bwMode="auto">
            <a:xfrm rot="16200000">
              <a:off x="9474677" y="4990367"/>
              <a:ext cx="50299" cy="50347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0" name="Oval 112"/>
            <p:cNvSpPr>
              <a:spLocks noChangeAspect="1" noChangeArrowheads="1"/>
            </p:cNvSpPr>
            <p:nvPr/>
          </p:nvSpPr>
          <p:spPr bwMode="auto">
            <a:xfrm rot="16200000">
              <a:off x="9684359" y="4816253"/>
              <a:ext cx="50299" cy="5034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1" name="Oval 103"/>
            <p:cNvSpPr>
              <a:spLocks noChangeAspect="1" noChangeArrowheads="1"/>
            </p:cNvSpPr>
            <p:nvPr/>
          </p:nvSpPr>
          <p:spPr bwMode="auto">
            <a:xfrm rot="16200000">
              <a:off x="9128828" y="4936047"/>
              <a:ext cx="21220" cy="21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75790" name="Oval 102"/>
            <p:cNvSpPr>
              <a:spLocks noChangeAspect="1" noChangeArrowheads="1"/>
            </p:cNvSpPr>
            <p:nvPr/>
          </p:nvSpPr>
          <p:spPr bwMode="auto">
            <a:xfrm rot="16200000">
              <a:off x="10210832" y="5333969"/>
              <a:ext cx="106662" cy="1067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3" name="TextBox 128"/>
          <p:cNvSpPr txBox="1">
            <a:spLocks noChangeArrowheads="1"/>
          </p:cNvSpPr>
          <p:nvPr/>
        </p:nvSpPr>
        <p:spPr bwMode="auto">
          <a:xfrm>
            <a:off x="7391400" y="4038600"/>
            <a:ext cx="140311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(2,3)  w=.2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5784" name="TextBox 129"/>
          <p:cNvSpPr txBox="1">
            <a:spLocks noChangeArrowheads="1"/>
          </p:cNvSpPr>
          <p:nvPr/>
        </p:nvSpPr>
        <p:spPr bwMode="auto">
          <a:xfrm>
            <a:off x="7489296" y="1143000"/>
            <a:ext cx="1578504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(2,3)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84373" y="4786873"/>
            <a:ext cx="1251878" cy="1313106"/>
            <a:chOff x="10231808" y="3562257"/>
            <a:chExt cx="1251878" cy="1313106"/>
          </a:xfrm>
        </p:grpSpPr>
        <p:sp>
          <p:nvSpPr>
            <p:cNvPr id="54" name="Oval 106"/>
            <p:cNvSpPr>
              <a:spLocks noChangeAspect="1" noChangeArrowheads="1"/>
            </p:cNvSpPr>
            <p:nvPr/>
          </p:nvSpPr>
          <p:spPr bwMode="auto">
            <a:xfrm rot="16200000">
              <a:off x="11286342" y="4306999"/>
              <a:ext cx="165650" cy="16580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107"/>
            <p:cNvSpPr>
              <a:spLocks noChangeAspect="1" noChangeArrowheads="1"/>
            </p:cNvSpPr>
            <p:nvPr/>
          </p:nvSpPr>
          <p:spPr bwMode="auto">
            <a:xfrm rot="16200000">
              <a:off x="11260907" y="3562199"/>
              <a:ext cx="123330" cy="1234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56" name="Oval 108"/>
            <p:cNvSpPr>
              <a:spLocks noChangeAspect="1" noChangeArrowheads="1"/>
            </p:cNvSpPr>
            <p:nvPr/>
          </p:nvSpPr>
          <p:spPr bwMode="auto">
            <a:xfrm rot="16200000">
              <a:off x="10738079" y="4200616"/>
              <a:ext cx="123330" cy="1234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109"/>
            <p:cNvSpPr>
              <a:spLocks noChangeAspect="1" noChangeArrowheads="1"/>
            </p:cNvSpPr>
            <p:nvPr/>
          </p:nvSpPr>
          <p:spPr bwMode="auto">
            <a:xfrm rot="16200000" flipH="1" flipV="1">
              <a:off x="11231861" y="4751975"/>
              <a:ext cx="123330" cy="1234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110"/>
            <p:cNvSpPr>
              <a:spLocks noChangeAspect="1" noChangeArrowheads="1"/>
            </p:cNvSpPr>
            <p:nvPr/>
          </p:nvSpPr>
          <p:spPr bwMode="auto">
            <a:xfrm rot="16200000">
              <a:off x="11260907" y="3736313"/>
              <a:ext cx="123330" cy="1234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111"/>
            <p:cNvSpPr>
              <a:spLocks noChangeAspect="1" noChangeArrowheads="1"/>
            </p:cNvSpPr>
            <p:nvPr/>
          </p:nvSpPr>
          <p:spPr bwMode="auto">
            <a:xfrm rot="16200000">
              <a:off x="10569322" y="3756889"/>
              <a:ext cx="77384" cy="77456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112"/>
            <p:cNvSpPr>
              <a:spLocks noChangeAspect="1" noChangeArrowheads="1"/>
            </p:cNvSpPr>
            <p:nvPr/>
          </p:nvSpPr>
          <p:spPr bwMode="auto">
            <a:xfrm rot="16200000">
              <a:off x="10763473" y="3582775"/>
              <a:ext cx="77384" cy="774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103"/>
            <p:cNvSpPr>
              <a:spLocks noChangeAspect="1" noChangeArrowheads="1"/>
            </p:cNvSpPr>
            <p:nvPr/>
          </p:nvSpPr>
          <p:spPr bwMode="auto">
            <a:xfrm rot="16200000">
              <a:off x="10231824" y="3718236"/>
              <a:ext cx="32646" cy="3267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53" name="Oval 105"/>
            <p:cNvSpPr>
              <a:spLocks noChangeAspect="1" noChangeArrowheads="1"/>
            </p:cNvSpPr>
            <p:nvPr/>
          </p:nvSpPr>
          <p:spPr bwMode="auto">
            <a:xfrm rot="16200000">
              <a:off x="11102763" y="4190923"/>
              <a:ext cx="165650" cy="16580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102"/>
            <p:cNvSpPr>
              <a:spLocks noChangeAspect="1" noChangeArrowheads="1"/>
            </p:cNvSpPr>
            <p:nvPr/>
          </p:nvSpPr>
          <p:spPr bwMode="auto">
            <a:xfrm rot="16200000">
              <a:off x="11319543" y="4074700"/>
              <a:ext cx="164095" cy="1641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" name="TextBox 128">
            <a:extLst>
              <a:ext uri="{FF2B5EF4-FFF2-40B4-BE49-F238E27FC236}">
                <a16:creationId xmlns:a16="http://schemas.microsoft.com/office/drawing/2014/main" id="{558389BE-015E-EF87-09FE-6A78C0822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1137" y="4036489"/>
            <a:ext cx="140311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sz="1600" dirty="0">
              <a:latin typeface="Calibri"/>
              <a:cs typeface="Calibri"/>
            </a:endParaRP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b="1" dirty="0">
                <a:latin typeface="Calibri"/>
                <a:cs typeface="Calibri"/>
              </a:rPr>
              <a:t>X 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.17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b="1" dirty="0">
                <a:latin typeface="Calibri"/>
                <a:cs typeface="Calibri"/>
              </a:rPr>
              <a:t>X 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.04</a:t>
            </a:r>
          </a:p>
          <a:p>
            <a:pPr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</a:t>
            </a:r>
            <a:r>
              <a:rPr lang="en-US" sz="1600" b="1" dirty="0">
                <a:latin typeface="Calibri"/>
                <a:cs typeface="Calibri"/>
              </a:rPr>
              <a:t>X  </a:t>
            </a:r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.17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b="1" dirty="0">
                <a:latin typeface="Calibri"/>
                <a:cs typeface="Calibri"/>
              </a:rPr>
              <a:t>X 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.08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b="1" dirty="0">
                <a:latin typeface="Calibri"/>
                <a:cs typeface="Calibri"/>
              </a:rPr>
              <a:t>X 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.08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b="1" dirty="0">
                <a:latin typeface="Calibri"/>
                <a:cs typeface="Calibri"/>
              </a:rPr>
              <a:t>X 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.17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b="1" dirty="0">
                <a:latin typeface="Calibri"/>
                <a:cs typeface="Calibri"/>
              </a:rPr>
              <a:t>X 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.02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b="1" dirty="0">
                <a:latin typeface="Calibri"/>
                <a:cs typeface="Calibri"/>
              </a:rPr>
              <a:t>X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.04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b="1" dirty="0">
                <a:latin typeface="Calibri"/>
                <a:cs typeface="Calibri"/>
              </a:rPr>
              <a:t>X 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.17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b="1" dirty="0">
                <a:latin typeface="Calibri"/>
                <a:cs typeface="Calibri"/>
              </a:rPr>
              <a:t>X 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.08</a:t>
            </a:r>
          </a:p>
        </p:txBody>
      </p:sp>
    </p:spTree>
    <p:extLst>
      <p:ext uri="{BB962C8B-B14F-4D97-AF65-F5344CB8AC3E}">
        <p14:creationId xmlns:p14="http://schemas.microsoft.com/office/powerpoint/2010/main" val="201448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8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96"/>
          <p:cNvGrpSpPr>
            <a:grpSpLocks/>
          </p:cNvGrpSpPr>
          <p:nvPr/>
        </p:nvGrpSpPr>
        <p:grpSpPr bwMode="auto">
          <a:xfrm rot="-5400000">
            <a:off x="9981334" y="1828078"/>
            <a:ext cx="1567008" cy="1568450"/>
            <a:chOff x="6400799" y="4267199"/>
            <a:chExt cx="2057399" cy="2057399"/>
          </a:xfrm>
        </p:grpSpPr>
        <p:grpSp>
          <p:nvGrpSpPr>
            <p:cNvPr id="54" name="Group 98"/>
            <p:cNvGrpSpPr>
              <a:grpSpLocks/>
            </p:cNvGrpSpPr>
            <p:nvPr/>
          </p:nvGrpSpPr>
          <p:grpSpPr bwMode="auto">
            <a:xfrm>
              <a:off x="6400799" y="4267199"/>
              <a:ext cx="2057399" cy="2057399"/>
              <a:chOff x="3984" y="1056"/>
              <a:chExt cx="1296" cy="1296"/>
            </a:xfrm>
          </p:grpSpPr>
          <p:sp>
            <p:nvSpPr>
              <p:cNvPr id="69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99"/>
            <p:cNvGrpSpPr>
              <a:grpSpLocks/>
            </p:cNvGrpSpPr>
            <p:nvPr/>
          </p:nvGrpSpPr>
          <p:grpSpPr bwMode="auto">
            <a:xfrm>
              <a:off x="6634231" y="5107114"/>
              <a:ext cx="1724042" cy="1130325"/>
              <a:chOff x="4227" y="3169"/>
              <a:chExt cx="1086" cy="712"/>
            </a:xfrm>
          </p:grpSpPr>
          <p:sp>
            <p:nvSpPr>
              <p:cNvPr id="61" name="Oval 105"/>
              <p:cNvSpPr>
                <a:spLocks noChangeAspect="1" noChangeArrowheads="1"/>
              </p:cNvSpPr>
              <p:nvPr/>
            </p:nvSpPr>
            <p:spPr bwMode="auto">
              <a:xfrm>
                <a:off x="4656" y="3600"/>
                <a:ext cx="137" cy="137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106"/>
              <p:cNvSpPr>
                <a:spLocks noChangeAspect="1" noChangeArrowheads="1"/>
              </p:cNvSpPr>
              <p:nvPr/>
            </p:nvSpPr>
            <p:spPr bwMode="auto">
              <a:xfrm>
                <a:off x="4560" y="3744"/>
                <a:ext cx="137" cy="13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107"/>
              <p:cNvSpPr>
                <a:spLocks noChangeAspect="1" noChangeArrowheads="1"/>
              </p:cNvSpPr>
              <p:nvPr/>
            </p:nvSpPr>
            <p:spPr bwMode="auto">
              <a:xfrm>
                <a:off x="5211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64" name="Oval 108"/>
              <p:cNvSpPr>
                <a:spLocks noChangeAspect="1" noChangeArrowheads="1"/>
              </p:cNvSpPr>
              <p:nvPr/>
            </p:nvSpPr>
            <p:spPr bwMode="auto">
              <a:xfrm>
                <a:off x="4683" y="3291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109"/>
              <p:cNvSpPr>
                <a:spLocks noChangeAspect="1" noChangeArrowheads="1"/>
              </p:cNvSpPr>
              <p:nvPr/>
            </p:nvSpPr>
            <p:spPr bwMode="auto">
              <a:xfrm flipH="1" flipV="1">
                <a:off x="4227" y="3699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110"/>
              <p:cNvSpPr>
                <a:spLocks noChangeAspect="1" noChangeArrowheads="1"/>
              </p:cNvSpPr>
              <p:nvPr/>
            </p:nvSpPr>
            <p:spPr bwMode="auto">
              <a:xfrm>
                <a:off x="5067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111"/>
              <p:cNvSpPr>
                <a:spLocks noChangeAspect="1" noChangeArrowheads="1"/>
              </p:cNvSpPr>
              <p:nvPr/>
            </p:nvSpPr>
            <p:spPr bwMode="auto">
              <a:xfrm>
                <a:off x="5061" y="3169"/>
                <a:ext cx="64" cy="64"/>
              </a:xfrm>
              <a:prstGeom prst="ellipse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112"/>
              <p:cNvSpPr>
                <a:spLocks noChangeAspect="1" noChangeArrowheads="1"/>
              </p:cNvSpPr>
              <p:nvPr/>
            </p:nvSpPr>
            <p:spPr bwMode="auto">
              <a:xfrm>
                <a:off x="5232" y="3312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" name="Oval 103"/>
            <p:cNvSpPr>
              <a:spLocks noChangeAspect="1" noChangeArrowheads="1"/>
            </p:cNvSpPr>
            <p:nvPr/>
          </p:nvSpPr>
          <p:spPr bwMode="auto">
            <a:xfrm>
              <a:off x="8110636" y="4605396"/>
              <a:ext cx="42862" cy="428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58" name="Oval 102"/>
            <p:cNvSpPr>
              <a:spLocks noChangeAspect="1" noChangeArrowheads="1"/>
            </p:cNvSpPr>
            <p:nvPr/>
          </p:nvSpPr>
          <p:spPr bwMode="auto">
            <a:xfrm>
              <a:off x="7469953" y="5943600"/>
              <a:ext cx="215448" cy="2153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Resample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6379105" cy="4678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Rather than tracking weighted samples, we </a:t>
            </a:r>
            <a:r>
              <a:rPr lang="en-US" sz="2800" b="1" i="1" dirty="0">
                <a:solidFill>
                  <a:srgbClr val="0000FF"/>
                </a:solidFill>
                <a:ea typeface="ＭＳ Ｐゴシック" pitchFamily="34" charset="-128"/>
              </a:rPr>
              <a:t>resample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CC00CD"/>
                </a:solidFill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 times, we choose from our weighted sample distribution  			 (i.e., draw with replacement)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Now the update is complete for this time step, continue with the next one (with weights reset to 1/N)</a:t>
            </a: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10472737" y="3794125"/>
            <a:ext cx="639763" cy="2905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6806" name="Group 2"/>
          <p:cNvGrpSpPr>
            <a:grpSpLocks/>
          </p:cNvGrpSpPr>
          <p:nvPr/>
        </p:nvGrpSpPr>
        <p:grpSpPr bwMode="auto">
          <a:xfrm>
            <a:off x="10015537" y="4556125"/>
            <a:ext cx="1566863" cy="1566863"/>
            <a:chOff x="4563129" y="4131470"/>
            <a:chExt cx="1567003" cy="1566862"/>
          </a:xfrm>
        </p:grpSpPr>
        <p:grpSp>
          <p:nvGrpSpPr>
            <p:cNvPr id="76811" name="Group 74"/>
            <p:cNvGrpSpPr>
              <a:grpSpLocks/>
            </p:cNvGrpSpPr>
            <p:nvPr/>
          </p:nvGrpSpPr>
          <p:grpSpPr bwMode="auto"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76822" name="Rectangle 8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3" name="Rectangle 8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4" name="Rectangle 8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Rectangle 8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6" name="Rectangle 9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7" name="Rectangle 9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8" name="Rectangle 9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9" name="Rectangle 9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0" name="Rectangle 9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12" name="Oval 75"/>
            <p:cNvSpPr>
              <a:spLocks noChangeArrowheads="1"/>
            </p:cNvSpPr>
            <p:nvPr/>
          </p:nvSpPr>
          <p:spPr bwMode="auto"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Oval 76"/>
            <p:cNvSpPr>
              <a:spLocks noChangeArrowheads="1"/>
            </p:cNvSpPr>
            <p:nvPr/>
          </p:nvSpPr>
          <p:spPr bwMode="auto"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Oval 77"/>
            <p:cNvSpPr>
              <a:spLocks noChangeArrowheads="1"/>
            </p:cNvSpPr>
            <p:nvPr/>
          </p:nvSpPr>
          <p:spPr bwMode="auto"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Oval 78"/>
            <p:cNvSpPr>
              <a:spLocks noChangeArrowheads="1"/>
            </p:cNvSpPr>
            <p:nvPr/>
          </p:nvSpPr>
          <p:spPr bwMode="auto"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Oval 79"/>
            <p:cNvSpPr>
              <a:spLocks noChangeArrowheads="1"/>
            </p:cNvSpPr>
            <p:nvPr/>
          </p:nvSpPr>
          <p:spPr bwMode="auto"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Oval 80"/>
            <p:cNvSpPr>
              <a:spLocks noChangeArrowheads="1"/>
            </p:cNvSpPr>
            <p:nvPr/>
          </p:nvSpPr>
          <p:spPr bwMode="auto"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Oval 81"/>
            <p:cNvSpPr>
              <a:spLocks noChangeArrowheads="1"/>
            </p:cNvSpPr>
            <p:nvPr/>
          </p:nvSpPr>
          <p:spPr bwMode="auto"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Oval 82"/>
            <p:cNvSpPr>
              <a:spLocks noChangeArrowheads="1"/>
            </p:cNvSpPr>
            <p:nvPr/>
          </p:nvSpPr>
          <p:spPr bwMode="auto"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Oval 83"/>
            <p:cNvSpPr>
              <a:spLocks noChangeArrowheads="1"/>
            </p:cNvSpPr>
            <p:nvPr/>
          </p:nvSpPr>
          <p:spPr bwMode="auto"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Oval 84"/>
            <p:cNvSpPr>
              <a:spLocks noChangeArrowheads="1"/>
            </p:cNvSpPr>
            <p:nvPr/>
          </p:nvSpPr>
          <p:spPr bwMode="auto"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TextBox 98"/>
          <p:cNvSpPr txBox="1">
            <a:spLocks noChangeArrowheads="1"/>
          </p:cNvSpPr>
          <p:nvPr/>
        </p:nvSpPr>
        <p:spPr bwMode="auto">
          <a:xfrm>
            <a:off x="7877174" y="1237833"/>
            <a:ext cx="1646238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w=.17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  w=.04</a:t>
            </a:r>
          </a:p>
          <a:p>
            <a:pPr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w=.17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  w=.08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  w=.08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w=.17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  w=.02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(2,3)  w=.04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w=.17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  w=.08</a:t>
            </a:r>
          </a:p>
        </p:txBody>
      </p:sp>
      <p:sp>
        <p:nvSpPr>
          <p:cNvPr id="76808" name="TextBox 99"/>
          <p:cNvSpPr txBox="1">
            <a:spLocks noChangeArrowheads="1"/>
          </p:cNvSpPr>
          <p:nvPr/>
        </p:nvSpPr>
        <p:spPr bwMode="auto">
          <a:xfrm>
            <a:off x="7724774" y="4057233"/>
            <a:ext cx="1646238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600" dirty="0">
                <a:latin typeface="Calibri"/>
                <a:cs typeface="Calibri"/>
              </a:rPr>
              <a:t>(New) Particles: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(3,2)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(2,2)</a:t>
            </a:r>
          </a:p>
          <a:p>
            <a:pPr algn="ctr"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(3,2)   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(2,3)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(3,3)</a:t>
            </a:r>
          </a:p>
          <a:p>
            <a:pPr algn="ctr"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(3,2)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(1,3)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(2,3)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(3,2)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(3,2)</a:t>
            </a:r>
          </a:p>
        </p:txBody>
      </p:sp>
      <p:cxnSp>
        <p:nvCxnSpPr>
          <p:cNvPr id="76809" name="AutoShape 47"/>
          <p:cNvCxnSpPr>
            <a:cxnSpLocks noChangeShapeType="1"/>
            <a:endCxn id="76817" idx="5"/>
          </p:cNvCxnSpPr>
          <p:nvPr/>
        </p:nvCxnSpPr>
        <p:spPr bwMode="auto">
          <a:xfrm flipH="1">
            <a:off x="11276012" y="2667000"/>
            <a:ext cx="0" cy="2544763"/>
          </a:xfrm>
          <a:prstGeom prst="curvedConnector3">
            <a:avLst>
              <a:gd name="adj1" fmla="val -4300788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6810" name="AutoShape 47"/>
          <p:cNvCxnSpPr>
            <a:cxnSpLocks noChangeShapeType="1"/>
            <a:endCxn id="76819" idx="5"/>
          </p:cNvCxnSpPr>
          <p:nvPr/>
        </p:nvCxnSpPr>
        <p:spPr bwMode="auto">
          <a:xfrm>
            <a:off x="11276012" y="2667000"/>
            <a:ext cx="231775" cy="2776538"/>
          </a:xfrm>
          <a:prstGeom prst="curvedConnector3">
            <a:avLst>
              <a:gd name="adj1" fmla="val 206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6629400" y="3356597"/>
            <a:ext cx="934332" cy="1291603"/>
            <a:chOff x="6095174" y="5419800"/>
            <a:chExt cx="934332" cy="1291603"/>
          </a:xfrm>
        </p:grpSpPr>
        <p:sp>
          <p:nvSpPr>
            <p:cNvPr id="2" name="Teardrop 1"/>
            <p:cNvSpPr/>
            <p:nvPr/>
          </p:nvSpPr>
          <p:spPr>
            <a:xfrm rot="18861150">
              <a:off x="6105139" y="5787037"/>
              <a:ext cx="914401" cy="934332"/>
            </a:xfrm>
            <a:prstGeom prst="teardrop">
              <a:avLst>
                <a:gd name="adj" fmla="val 9319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ardrop 2"/>
            <p:cNvSpPr/>
            <p:nvPr/>
          </p:nvSpPr>
          <p:spPr>
            <a:xfrm rot="9149264">
              <a:off x="6496265" y="5419800"/>
              <a:ext cx="237033" cy="174096"/>
            </a:xfrm>
            <a:prstGeom prst="teardrop">
              <a:avLst>
                <a:gd name="adj" fmla="val 10836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Oval 106"/>
          <p:cNvSpPr>
            <a:spLocks noChangeAspect="1" noChangeArrowheads="1"/>
          </p:cNvSpPr>
          <p:nvPr/>
        </p:nvSpPr>
        <p:spPr bwMode="auto">
          <a:xfrm rot="16200000">
            <a:off x="7135810" y="4220673"/>
            <a:ext cx="165650" cy="16580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107"/>
          <p:cNvSpPr>
            <a:spLocks noChangeAspect="1" noChangeArrowheads="1"/>
          </p:cNvSpPr>
          <p:nvPr/>
        </p:nvSpPr>
        <p:spPr bwMode="auto">
          <a:xfrm rot="16200000">
            <a:off x="7159542" y="4426845"/>
            <a:ext cx="123330" cy="12344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sp>
        <p:nvSpPr>
          <p:cNvPr id="80" name="Oval 108"/>
          <p:cNvSpPr>
            <a:spLocks noChangeAspect="1" noChangeArrowheads="1"/>
          </p:cNvSpPr>
          <p:nvPr/>
        </p:nvSpPr>
        <p:spPr bwMode="auto">
          <a:xfrm rot="16200000">
            <a:off x="6966998" y="4420071"/>
            <a:ext cx="123330" cy="12344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109"/>
          <p:cNvSpPr>
            <a:spLocks noChangeAspect="1" noChangeArrowheads="1"/>
          </p:cNvSpPr>
          <p:nvPr/>
        </p:nvSpPr>
        <p:spPr bwMode="auto">
          <a:xfrm rot="16200000" flipH="1" flipV="1">
            <a:off x="6861952" y="4199405"/>
            <a:ext cx="123330" cy="12344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110"/>
          <p:cNvSpPr>
            <a:spLocks noChangeAspect="1" noChangeArrowheads="1"/>
          </p:cNvSpPr>
          <p:nvPr/>
        </p:nvSpPr>
        <p:spPr bwMode="auto">
          <a:xfrm rot="16200000">
            <a:off x="7364437" y="4251385"/>
            <a:ext cx="123330" cy="12344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111"/>
          <p:cNvSpPr>
            <a:spLocks noChangeAspect="1" noChangeArrowheads="1"/>
          </p:cNvSpPr>
          <p:nvPr/>
        </p:nvSpPr>
        <p:spPr bwMode="auto">
          <a:xfrm rot="16200000">
            <a:off x="6748589" y="4185968"/>
            <a:ext cx="77384" cy="77456"/>
          </a:xfrm>
          <a:prstGeom prst="ellipse">
            <a:avLst/>
          </a:prstGeom>
          <a:solidFill>
            <a:srgbClr val="3333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112"/>
          <p:cNvSpPr>
            <a:spLocks noChangeAspect="1" noChangeArrowheads="1"/>
          </p:cNvSpPr>
          <p:nvPr/>
        </p:nvSpPr>
        <p:spPr bwMode="auto">
          <a:xfrm rot="16200000">
            <a:off x="6815779" y="4374737"/>
            <a:ext cx="77384" cy="7745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103"/>
          <p:cNvSpPr>
            <a:spLocks noChangeAspect="1" noChangeArrowheads="1"/>
          </p:cNvSpPr>
          <p:nvPr/>
        </p:nvSpPr>
        <p:spPr bwMode="auto">
          <a:xfrm rot="16200000">
            <a:off x="7027317" y="4308502"/>
            <a:ext cx="32646" cy="3267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sp>
        <p:nvSpPr>
          <p:cNvPr id="86" name="Oval 105"/>
          <p:cNvSpPr>
            <a:spLocks noChangeAspect="1" noChangeArrowheads="1"/>
          </p:cNvSpPr>
          <p:nvPr/>
        </p:nvSpPr>
        <p:spPr bwMode="auto">
          <a:xfrm rot="16200000">
            <a:off x="6944686" y="4025273"/>
            <a:ext cx="165650" cy="165804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Oval 102"/>
          <p:cNvSpPr>
            <a:spLocks noChangeAspect="1" noChangeArrowheads="1"/>
          </p:cNvSpPr>
          <p:nvPr/>
        </p:nvSpPr>
        <p:spPr bwMode="auto">
          <a:xfrm rot="16200000">
            <a:off x="7247835" y="4008335"/>
            <a:ext cx="164095" cy="16419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680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Summary: Particle Filtering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11734800" cy="4525963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Particles: track samples of states rather than an explicit distribution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221" name="TextBox 24"/>
          <p:cNvSpPr txBox="1">
            <a:spLocks noChangeArrowheads="1"/>
          </p:cNvSpPr>
          <p:nvPr/>
        </p:nvSpPr>
        <p:spPr bwMode="auto">
          <a:xfrm>
            <a:off x="1643744" y="3733799"/>
            <a:ext cx="1371600" cy="280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(3,3)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9278" name="Group 37"/>
          <p:cNvGrpSpPr>
            <a:grpSpLocks/>
          </p:cNvGrpSpPr>
          <p:nvPr/>
        </p:nvGrpSpPr>
        <p:grpSpPr bwMode="auto">
          <a:xfrm rot="16200000">
            <a:off x="1448141" y="2078728"/>
            <a:ext cx="1566863" cy="1567543"/>
            <a:chOff x="6324600" y="4419600"/>
            <a:chExt cx="2057400" cy="2057400"/>
          </a:xfrm>
        </p:grpSpPr>
        <p:grpSp>
          <p:nvGrpSpPr>
            <p:cNvPr id="9301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9312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3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4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5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6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7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8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9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20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302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3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4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5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6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7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8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9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0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1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899230" y="2079068"/>
            <a:ext cx="2663370" cy="1566863"/>
            <a:chOff x="2365829" y="2471739"/>
            <a:chExt cx="2663370" cy="1566862"/>
          </a:xfrm>
        </p:grpSpPr>
        <p:sp>
          <p:nvSpPr>
            <p:cNvPr id="47" name="Isosceles Triangle 46"/>
            <p:cNvSpPr/>
            <p:nvPr/>
          </p:nvSpPr>
          <p:spPr bwMode="auto">
            <a:xfrm rot="16200000" flipV="1">
              <a:off x="2643982" y="3110707"/>
              <a:ext cx="639762" cy="2889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80" name="Group 4"/>
            <p:cNvGrpSpPr>
              <a:grpSpLocks/>
            </p:cNvGrpSpPr>
            <p:nvPr/>
          </p:nvGrpSpPr>
          <p:grpSpPr bwMode="auto">
            <a:xfrm rot="162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9292" name="Rectangle 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3" name="Rectangle 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4" name="Rectangle 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5" name="Rectangle 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6" name="Rectangle 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7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8" name="Rectangle 1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9" name="Rectangle 1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00" name="Rectangle 1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81" name="Oval 14"/>
            <p:cNvSpPr>
              <a:spLocks noChangeArrowheads="1"/>
            </p:cNvSpPr>
            <p:nvPr/>
          </p:nvSpPr>
          <p:spPr bwMode="auto">
            <a:xfrm rot="162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2" name="Oval 15"/>
            <p:cNvSpPr>
              <a:spLocks noChangeArrowheads="1"/>
            </p:cNvSpPr>
            <p:nvPr/>
          </p:nvSpPr>
          <p:spPr bwMode="auto">
            <a:xfrm rot="162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3" name="Oval 16"/>
            <p:cNvSpPr>
              <a:spLocks noChangeArrowheads="1"/>
            </p:cNvSpPr>
            <p:nvPr/>
          </p:nvSpPr>
          <p:spPr bwMode="auto">
            <a:xfrm rot="162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4" name="Oval 17"/>
            <p:cNvSpPr>
              <a:spLocks noChangeArrowheads="1"/>
            </p:cNvSpPr>
            <p:nvPr/>
          </p:nvSpPr>
          <p:spPr bwMode="auto">
            <a:xfrm rot="162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5" name="Oval 18"/>
            <p:cNvSpPr>
              <a:spLocks noChangeArrowheads="1"/>
            </p:cNvSpPr>
            <p:nvPr/>
          </p:nvSpPr>
          <p:spPr bwMode="auto">
            <a:xfrm rot="162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6" name="Oval 19"/>
            <p:cNvSpPr>
              <a:spLocks noChangeArrowheads="1"/>
            </p:cNvSpPr>
            <p:nvPr/>
          </p:nvSpPr>
          <p:spPr bwMode="auto">
            <a:xfrm rot="162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7" name="Oval 20"/>
            <p:cNvSpPr>
              <a:spLocks noChangeArrowheads="1"/>
            </p:cNvSpPr>
            <p:nvPr/>
          </p:nvSpPr>
          <p:spPr bwMode="auto">
            <a:xfrm rot="162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8" name="Oval 21"/>
            <p:cNvSpPr>
              <a:spLocks noChangeArrowheads="1"/>
            </p:cNvSpPr>
            <p:nvPr/>
          </p:nvSpPr>
          <p:spPr bwMode="auto">
            <a:xfrm rot="162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9" name="Oval 22"/>
            <p:cNvSpPr>
              <a:spLocks noChangeArrowheads="1"/>
            </p:cNvSpPr>
            <p:nvPr/>
          </p:nvSpPr>
          <p:spPr bwMode="auto">
            <a:xfrm rot="16200000">
              <a:off x="4074910" y="2761872"/>
              <a:ext cx="116064" cy="11611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90" name="Oval 23"/>
            <p:cNvSpPr>
              <a:spLocks noChangeArrowheads="1"/>
            </p:cNvSpPr>
            <p:nvPr/>
          </p:nvSpPr>
          <p:spPr bwMode="auto">
            <a:xfrm rot="162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8" name="Shape 67"/>
            <p:cNvCxnSpPr>
              <a:stCxn id="9306" idx="4"/>
              <a:endCxn id="9281" idx="6"/>
            </p:cNvCxnSpPr>
            <p:nvPr/>
          </p:nvCxnSpPr>
          <p:spPr bwMode="auto">
            <a:xfrm>
              <a:off x="2365829" y="2511603"/>
              <a:ext cx="2315027" cy="714551"/>
            </a:xfrm>
            <a:prstGeom prst="curvedConnector2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8859045" y="1768710"/>
            <a:ext cx="1566863" cy="2187577"/>
            <a:chOff x="6400800" y="3452416"/>
            <a:chExt cx="2057400" cy="2872184"/>
          </a:xfrm>
        </p:grpSpPr>
        <p:grpSp>
          <p:nvGrpSpPr>
            <p:cNvPr id="9232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44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5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6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7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9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1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2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33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4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5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6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7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8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9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0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1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2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09474" y="3452416"/>
              <a:ext cx="840052" cy="3814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225" name="TextBox 163"/>
          <p:cNvSpPr txBox="1">
            <a:spLocks noChangeArrowheads="1"/>
          </p:cNvSpPr>
          <p:nvPr/>
        </p:nvSpPr>
        <p:spPr bwMode="auto">
          <a:xfrm>
            <a:off x="2111226" y="1688070"/>
            <a:ext cx="2308374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Prediction</a:t>
            </a:r>
          </a:p>
        </p:txBody>
      </p:sp>
      <p:sp>
        <p:nvSpPr>
          <p:cNvPr id="9226" name="TextBox 164"/>
          <p:cNvSpPr txBox="1">
            <a:spLocks noChangeArrowheads="1"/>
          </p:cNvSpPr>
          <p:nvPr/>
        </p:nvSpPr>
        <p:spPr bwMode="auto">
          <a:xfrm>
            <a:off x="5145944" y="1688070"/>
            <a:ext cx="186445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Update/Weight</a:t>
            </a:r>
          </a:p>
        </p:txBody>
      </p:sp>
      <p:sp>
        <p:nvSpPr>
          <p:cNvPr id="9227" name="TextBox 165"/>
          <p:cNvSpPr txBox="1">
            <a:spLocks noChangeArrowheads="1"/>
          </p:cNvSpPr>
          <p:nvPr/>
        </p:nvSpPr>
        <p:spPr bwMode="auto">
          <a:xfrm>
            <a:off x="7736744" y="1688070"/>
            <a:ext cx="186445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4191000" y="3733800"/>
            <a:ext cx="1371600" cy="280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(2,3)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781800" y="3733800"/>
            <a:ext cx="1371600" cy="280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     Particles: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(2,3)  w=.2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372600" y="3733800"/>
            <a:ext cx="1752600" cy="280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(New) Particles: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48245" y="2121929"/>
            <a:ext cx="2773405" cy="1567008"/>
            <a:chOff x="5348245" y="2514600"/>
            <a:chExt cx="2773405" cy="1567008"/>
          </a:xfrm>
        </p:grpSpPr>
        <p:grpSp>
          <p:nvGrpSpPr>
            <p:cNvPr id="3" name="Group 2"/>
            <p:cNvGrpSpPr/>
            <p:nvPr/>
          </p:nvGrpSpPr>
          <p:grpSpPr>
            <a:xfrm>
              <a:off x="5957891" y="2514600"/>
              <a:ext cx="2163759" cy="1567008"/>
              <a:chOff x="5957891" y="2514600"/>
              <a:chExt cx="2163759" cy="1567008"/>
            </a:xfrm>
          </p:grpSpPr>
          <p:sp>
            <p:nvSpPr>
              <p:cNvPr id="74" name="Isosceles Triangle 73"/>
              <p:cNvSpPr/>
              <p:nvPr/>
            </p:nvSpPr>
            <p:spPr bwMode="auto">
              <a:xfrm rot="16200000" flipV="1">
                <a:off x="5783267" y="3109917"/>
                <a:ext cx="639762" cy="29051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Calibri"/>
                  <a:cs typeface="Calibri"/>
                </a:endParaRPr>
              </a:p>
            </p:txBody>
          </p:sp>
          <p:grpSp>
            <p:nvGrpSpPr>
              <p:cNvPr id="104" name="Group 96"/>
              <p:cNvGrpSpPr>
                <a:grpSpLocks/>
              </p:cNvGrpSpPr>
              <p:nvPr/>
            </p:nvGrpSpPr>
            <p:grpSpPr bwMode="auto">
              <a:xfrm rot="-5400000">
                <a:off x="6553921" y="2513879"/>
                <a:ext cx="1567008" cy="1568450"/>
                <a:chOff x="6400800" y="4267200"/>
                <a:chExt cx="2057400" cy="2057400"/>
              </a:xfrm>
            </p:grpSpPr>
            <p:grpSp>
              <p:nvGrpSpPr>
                <p:cNvPr id="105" name="Group 98"/>
                <p:cNvGrpSpPr>
                  <a:grpSpLocks/>
                </p:cNvGrpSpPr>
                <p:nvPr/>
              </p:nvGrpSpPr>
              <p:grpSpPr bwMode="auto">
                <a:xfrm>
                  <a:off x="6400800" y="4267200"/>
                  <a:ext cx="2057400" cy="2057400"/>
                  <a:chOff x="3984" y="1056"/>
                  <a:chExt cx="1296" cy="1296"/>
                </a:xfrm>
              </p:grpSpPr>
              <p:sp>
                <p:nvSpPr>
                  <p:cNvPr id="11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056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056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488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488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056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488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920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920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920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" name="Group 99"/>
                <p:cNvGrpSpPr>
                  <a:grpSpLocks/>
                </p:cNvGrpSpPr>
                <p:nvPr/>
              </p:nvGrpSpPr>
              <p:grpSpPr bwMode="auto">
                <a:xfrm>
                  <a:off x="6634234" y="5165852"/>
                  <a:ext cx="1724042" cy="1071587"/>
                  <a:chOff x="4227" y="3206"/>
                  <a:chExt cx="1086" cy="675"/>
                </a:xfrm>
              </p:grpSpPr>
              <p:sp>
                <p:nvSpPr>
                  <p:cNvPr id="110" name="Oval 1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656" y="3600"/>
                    <a:ext cx="137" cy="137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Oval 1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3744"/>
                    <a:ext cx="137" cy="13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Oval 1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11" y="3723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rtl="1"/>
                    <a:endParaRPr lang="en-US"/>
                  </a:p>
                </p:txBody>
              </p:sp>
              <p:sp>
                <p:nvSpPr>
                  <p:cNvPr id="114" name="Oval 1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683" y="3291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Oval 109"/>
                  <p:cNvSpPr>
                    <a:spLocks noChangeAspect="1" noChangeArrowheads="1"/>
                  </p:cNvSpPr>
                  <p:nvPr/>
                </p:nvSpPr>
                <p:spPr bwMode="auto">
                  <a:xfrm flipH="1" flipV="1">
                    <a:off x="4227" y="3699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Oval 1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067" y="3723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Oval 1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088" y="3206"/>
                    <a:ext cx="64" cy="64"/>
                  </a:xfrm>
                  <a:prstGeom prst="ellipse">
                    <a:avLst/>
                  </a:prstGeom>
                  <a:solidFill>
                    <a:srgbClr val="3333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Oval 1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32" y="3312"/>
                    <a:ext cx="64" cy="6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7" name="Rectangle 100"/>
                <p:cNvSpPr>
                  <a:spLocks noChangeArrowheads="1"/>
                </p:cNvSpPr>
                <p:nvPr/>
              </p:nvSpPr>
              <p:spPr bwMode="auto">
                <a:xfrm>
                  <a:off x="7086600" y="5638800"/>
                  <a:ext cx="685800" cy="685800"/>
                </a:xfrm>
                <a:prstGeom prst="rect">
                  <a:avLst/>
                </a:prstGeom>
                <a:noFill/>
                <a:ln w="63500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Oval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8110643" y="4605398"/>
                  <a:ext cx="42863" cy="4286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endParaRPr lang="en-US"/>
                </a:p>
              </p:txBody>
            </p:sp>
            <p:sp>
              <p:nvSpPr>
                <p:cNvPr id="109" name="Oval 102"/>
                <p:cNvSpPr>
                  <a:spLocks noChangeAspect="1" noChangeArrowheads="1"/>
                </p:cNvSpPr>
                <p:nvPr/>
              </p:nvSpPr>
              <p:spPr bwMode="auto">
                <a:xfrm>
                  <a:off x="7469953" y="5943599"/>
                  <a:ext cx="215448" cy="21537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30" name="AutoShape 47"/>
            <p:cNvCxnSpPr>
              <a:cxnSpLocks noChangeShapeType="1"/>
            </p:cNvCxnSpPr>
            <p:nvPr/>
          </p:nvCxnSpPr>
          <p:spPr bwMode="auto">
            <a:xfrm>
              <a:off x="5348245" y="3284189"/>
              <a:ext cx="2398767" cy="13299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609600" y="6488668"/>
            <a:ext cx="412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Consistency: see proof in AIMA Ch. 14</a:t>
            </a:r>
          </a:p>
        </p:txBody>
      </p:sp>
    </p:spTree>
    <p:extLst>
      <p:ext uri="{BB962C8B-B14F-4D97-AF65-F5344CB8AC3E}">
        <p14:creationId xmlns:p14="http://schemas.microsoft.com/office/powerpoint/2010/main" val="21028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173" grpId="0"/>
      <p:bldP spid="174" grpId="0"/>
      <p:bldP spid="175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 on umbrella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3CA83B-42AC-4C02-ADA8-40CD500B8D9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comparison-lw-ersof.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39934"/>
            <a:ext cx="7543800" cy="56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79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Robot Localization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1"/>
            <a:ext cx="6934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robot localization: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know the map, but not the robot’</a:t>
            </a:r>
            <a:r>
              <a:rPr lang="en-US" altLang="ja-JP" sz="2000" dirty="0">
                <a:ea typeface="ＭＳ Ｐゴシック" pitchFamily="34" charset="-128"/>
              </a:rPr>
              <a:t>s position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Observations may be vectors of range finder readings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space and readings are typically continuous so we cannot usually represent or compute an exact posterior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Particle filtering is a main technique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graphicFrame>
        <p:nvGraphicFramePr>
          <p:cNvPr id="4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76400" y="3886201"/>
          <a:ext cx="3524251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deoclip" r:id="rId2" imgW="5047619" imgH="3990476" progId="Package">
                  <p:embed/>
                </p:oleObj>
              </mc:Choice>
              <mc:Fallback>
                <p:oleObj name="Videoclip" r:id="rId2" imgW="5047619" imgH="3990476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1676400" y="3886201"/>
                        <a:ext cx="3524251" cy="2606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12" y="1981200"/>
            <a:ext cx="5570653" cy="4133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562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Dynamic Bayes Nets (DBNs)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315200" cy="5181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want to track multiple variables over time, using multiple sources of evidence</a:t>
            </a:r>
          </a:p>
          <a:p>
            <a:pPr lvl="7"/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Repeat a fixed Bayes net structure at each time</a:t>
            </a:r>
          </a:p>
          <a:p>
            <a:pPr lvl="7"/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Variables at time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can have parents at time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t-1</a:t>
            </a: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18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1231901" y="3762375"/>
            <a:ext cx="1357313" cy="1970088"/>
            <a:chOff x="1231366" y="3762103"/>
            <a:chExt cx="1358537" cy="1970314"/>
          </a:xfrm>
        </p:grpSpPr>
        <p:sp>
          <p:nvSpPr>
            <p:cNvPr id="79909" name="Oval 2"/>
            <p:cNvSpPr>
              <a:spLocks noChangeArrowheads="1"/>
            </p:cNvSpPr>
            <p:nvPr/>
          </p:nvSpPr>
          <p:spPr bwMode="auto">
            <a:xfrm>
              <a:off x="1231366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9" name="Oval 3"/>
            <p:cNvSpPr>
              <a:spLocks noChangeArrowheads="1"/>
            </p:cNvSpPr>
            <p:nvPr/>
          </p:nvSpPr>
          <p:spPr bwMode="auto">
            <a:xfrm>
              <a:off x="1231366" y="5105282"/>
              <a:ext cx="627628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11" name="AutoShape 4"/>
            <p:cNvCxnSpPr>
              <a:cxnSpLocks noChangeShapeType="1"/>
              <a:stCxn id="79909" idx="4"/>
              <a:endCxn id="9" idx="0"/>
            </p:cNvCxnSpPr>
            <p:nvPr/>
          </p:nvCxnSpPr>
          <p:spPr bwMode="auto">
            <a:xfrm rot="5400000">
              <a:off x="1186735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1962275" y="5105282"/>
              <a:ext cx="627628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13" name="AutoShape 6"/>
            <p:cNvCxnSpPr>
              <a:cxnSpLocks noChangeShapeType="1"/>
              <a:stCxn id="79914" idx="4"/>
              <a:endCxn id="11" idx="0"/>
            </p:cNvCxnSpPr>
            <p:nvPr/>
          </p:nvCxnSpPr>
          <p:spPr bwMode="auto">
            <a:xfrm rot="5400000">
              <a:off x="2162095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914" name="Oval 9"/>
            <p:cNvSpPr>
              <a:spLocks noChangeArrowheads="1"/>
            </p:cNvSpPr>
            <p:nvPr/>
          </p:nvSpPr>
          <p:spPr bwMode="auto">
            <a:xfrm>
              <a:off x="1962886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1858353" y="3762375"/>
            <a:ext cx="2891447" cy="1970088"/>
            <a:chOff x="1857773" y="3762103"/>
            <a:chExt cx="2891855" cy="1970314"/>
          </a:xfrm>
        </p:grpSpPr>
        <p:sp>
          <p:nvSpPr>
            <p:cNvPr id="79899" name="Oval 17"/>
            <p:cNvSpPr>
              <a:spLocks noChangeArrowheads="1"/>
            </p:cNvSpPr>
            <p:nvPr/>
          </p:nvSpPr>
          <p:spPr bwMode="auto">
            <a:xfrm>
              <a:off x="3391091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3390536" y="5105282"/>
              <a:ext cx="627152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01" name="AutoShape 19"/>
            <p:cNvCxnSpPr>
              <a:cxnSpLocks noChangeShapeType="1"/>
              <a:stCxn id="79899" idx="4"/>
              <a:endCxn id="15" idx="0"/>
            </p:cNvCxnSpPr>
            <p:nvPr/>
          </p:nvCxnSpPr>
          <p:spPr bwMode="auto">
            <a:xfrm rot="5400000">
              <a:off x="3346460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4122477" y="5105282"/>
              <a:ext cx="627151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03" name="AutoShape 21"/>
            <p:cNvCxnSpPr>
              <a:cxnSpLocks noChangeShapeType="1"/>
              <a:stCxn id="79904" idx="4"/>
              <a:endCxn id="17" idx="0"/>
            </p:cNvCxnSpPr>
            <p:nvPr/>
          </p:nvCxnSpPr>
          <p:spPr bwMode="auto">
            <a:xfrm rot="5400000">
              <a:off x="4321820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904" name="Oval 22"/>
            <p:cNvSpPr>
              <a:spLocks noChangeArrowheads="1"/>
            </p:cNvSpPr>
            <p:nvPr/>
          </p:nvSpPr>
          <p:spPr bwMode="auto">
            <a:xfrm>
              <a:off x="4122611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79905" name="AutoShape 25"/>
            <p:cNvCxnSpPr>
              <a:cxnSpLocks noChangeShapeType="1"/>
              <a:stCxn id="79909" idx="6"/>
              <a:endCxn id="79899" idx="2"/>
            </p:cNvCxnSpPr>
            <p:nvPr/>
          </p:nvCxnSpPr>
          <p:spPr bwMode="auto">
            <a:xfrm flipV="1">
              <a:off x="1857773" y="4075612"/>
              <a:ext cx="1533318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906" name="AutoShape 26"/>
            <p:cNvCxnSpPr>
              <a:cxnSpLocks noChangeShapeType="1"/>
              <a:stCxn id="79914" idx="6"/>
              <a:endCxn id="79904" idx="2"/>
            </p:cNvCxnSpPr>
            <p:nvPr/>
          </p:nvCxnSpPr>
          <p:spPr bwMode="auto">
            <a:xfrm flipV="1">
              <a:off x="2588737" y="4563292"/>
              <a:ext cx="1533873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907" name="AutoShape 27"/>
            <p:cNvCxnSpPr>
              <a:cxnSpLocks noChangeShapeType="1"/>
              <a:stCxn id="79914" idx="6"/>
              <a:endCxn id="79899" idx="3"/>
            </p:cNvCxnSpPr>
            <p:nvPr/>
          </p:nvCxnSpPr>
          <p:spPr bwMode="auto">
            <a:xfrm flipV="1">
              <a:off x="2588737" y="4297295"/>
              <a:ext cx="894179" cy="34220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908" name="AutoShape 28"/>
            <p:cNvCxnSpPr>
              <a:cxnSpLocks noChangeShapeType="1"/>
              <a:stCxn id="79899" idx="6"/>
              <a:endCxn id="79904" idx="1"/>
            </p:cNvCxnSpPr>
            <p:nvPr/>
          </p:nvCxnSpPr>
          <p:spPr bwMode="auto">
            <a:xfrm>
              <a:off x="4018108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1035051" y="3276600"/>
            <a:ext cx="1727200" cy="2590800"/>
            <a:chOff x="1035423" y="3276600"/>
            <a:chExt cx="1726474" cy="2590800"/>
          </a:xfrm>
        </p:grpSpPr>
        <p:sp>
          <p:nvSpPr>
            <p:cNvPr id="79897" name="Rectangle 16"/>
            <p:cNvSpPr>
              <a:spLocks noChangeArrowheads="1"/>
            </p:cNvSpPr>
            <p:nvPr/>
          </p:nvSpPr>
          <p:spPr bwMode="auto">
            <a:xfrm>
              <a:off x="1035423" y="3657600"/>
              <a:ext cx="1726474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898" name="TextBox 26"/>
            <p:cNvSpPr txBox="1">
              <a:spLocks noChangeArrowheads="1"/>
            </p:cNvSpPr>
            <p:nvPr/>
          </p:nvSpPr>
          <p:spPr bwMode="auto">
            <a:xfrm>
              <a:off x="1618898" y="3276600"/>
              <a:ext cx="565974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=1</a:t>
              </a:r>
            </a:p>
          </p:txBody>
        </p:sp>
      </p:grpSp>
      <p:grpSp>
        <p:nvGrpSpPr>
          <p:cNvPr id="6" name="Group 54"/>
          <p:cNvGrpSpPr>
            <a:grpSpLocks/>
          </p:cNvGrpSpPr>
          <p:nvPr/>
        </p:nvGrpSpPr>
        <p:grpSpPr bwMode="auto">
          <a:xfrm>
            <a:off x="3219451" y="3276600"/>
            <a:ext cx="1676400" cy="2590800"/>
            <a:chOff x="3219097" y="3276600"/>
            <a:chExt cx="1676400" cy="2590800"/>
          </a:xfrm>
        </p:grpSpPr>
        <p:sp>
          <p:nvSpPr>
            <p:cNvPr id="79895" name="Rectangle 16"/>
            <p:cNvSpPr>
              <a:spLocks noChangeArrowheads="1"/>
            </p:cNvSpPr>
            <p:nvPr/>
          </p:nvSpPr>
          <p:spPr bwMode="auto">
            <a:xfrm>
              <a:off x="3219097" y="36576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896" name="TextBox 27"/>
            <p:cNvSpPr txBox="1">
              <a:spLocks noChangeArrowheads="1"/>
            </p:cNvSpPr>
            <p:nvPr/>
          </p:nvSpPr>
          <p:spPr bwMode="auto">
            <a:xfrm>
              <a:off x="3862498" y="3276600"/>
              <a:ext cx="56621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=2</a:t>
              </a:r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018384" y="3276600"/>
            <a:ext cx="4363616" cy="2590800"/>
            <a:chOff x="4018529" y="3276600"/>
            <a:chExt cx="4363471" cy="2590800"/>
          </a:xfrm>
        </p:grpSpPr>
        <p:sp>
          <p:nvSpPr>
            <p:cNvPr id="79880" name="Oval 17"/>
            <p:cNvSpPr>
              <a:spLocks noChangeArrowheads="1"/>
            </p:cNvSpPr>
            <p:nvPr/>
          </p:nvSpPr>
          <p:spPr bwMode="auto">
            <a:xfrm>
              <a:off x="5518160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3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31" name="Oval 18"/>
            <p:cNvSpPr>
              <a:spLocks noChangeArrowheads="1"/>
            </p:cNvSpPr>
            <p:nvPr/>
          </p:nvSpPr>
          <p:spPr bwMode="auto">
            <a:xfrm>
              <a:off x="5518245" y="5105400"/>
              <a:ext cx="627042" cy="6270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3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882" name="AutoShape 19"/>
            <p:cNvCxnSpPr>
              <a:cxnSpLocks noChangeShapeType="1"/>
              <a:stCxn id="79880" idx="4"/>
              <a:endCxn id="31" idx="0"/>
            </p:cNvCxnSpPr>
            <p:nvPr/>
          </p:nvCxnSpPr>
          <p:spPr bwMode="auto">
            <a:xfrm rot="5400000">
              <a:off x="5473529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Oval 20"/>
            <p:cNvSpPr>
              <a:spLocks noChangeArrowheads="1"/>
            </p:cNvSpPr>
            <p:nvPr/>
          </p:nvSpPr>
          <p:spPr bwMode="auto">
            <a:xfrm>
              <a:off x="6250059" y="5105400"/>
              <a:ext cx="627041" cy="6270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3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884" name="AutoShape 21"/>
            <p:cNvCxnSpPr>
              <a:cxnSpLocks noChangeShapeType="1"/>
              <a:stCxn id="79885" idx="4"/>
              <a:endCxn id="33" idx="0"/>
            </p:cNvCxnSpPr>
            <p:nvPr/>
          </p:nvCxnSpPr>
          <p:spPr bwMode="auto">
            <a:xfrm rot="5400000">
              <a:off x="6448889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885" name="Oval 22"/>
            <p:cNvSpPr>
              <a:spLocks noChangeArrowheads="1"/>
            </p:cNvSpPr>
            <p:nvPr/>
          </p:nvSpPr>
          <p:spPr bwMode="auto">
            <a:xfrm>
              <a:off x="6249680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3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79886" name="AutoShape 28"/>
            <p:cNvCxnSpPr>
              <a:cxnSpLocks noChangeShapeType="1"/>
              <a:stCxn id="79880" idx="6"/>
              <a:endCxn id="79885" idx="1"/>
            </p:cNvCxnSpPr>
            <p:nvPr/>
          </p:nvCxnSpPr>
          <p:spPr bwMode="auto">
            <a:xfrm>
              <a:off x="6145177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887" name="TextBox 36"/>
            <p:cNvSpPr txBox="1">
              <a:spLocks noChangeArrowheads="1"/>
            </p:cNvSpPr>
            <p:nvPr/>
          </p:nvSpPr>
          <p:spPr bwMode="auto">
            <a:xfrm>
              <a:off x="5989568" y="3276600"/>
              <a:ext cx="56619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=3</a:t>
              </a:r>
            </a:p>
          </p:txBody>
        </p:sp>
        <p:cxnSp>
          <p:nvCxnSpPr>
            <p:cNvPr id="79888" name="AutoShape 25"/>
            <p:cNvCxnSpPr>
              <a:cxnSpLocks noChangeShapeType="1"/>
              <a:stCxn id="79899" idx="6"/>
              <a:endCxn id="79880" idx="2"/>
            </p:cNvCxnSpPr>
            <p:nvPr/>
          </p:nvCxnSpPr>
          <p:spPr bwMode="auto">
            <a:xfrm flipV="1">
              <a:off x="4018529" y="4075612"/>
              <a:ext cx="1499631" cy="7643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9" name="AutoShape 27"/>
            <p:cNvCxnSpPr>
              <a:cxnSpLocks noChangeShapeType="1"/>
              <a:stCxn id="79904" idx="6"/>
              <a:endCxn id="79880" idx="3"/>
            </p:cNvCxnSpPr>
            <p:nvPr/>
          </p:nvCxnSpPr>
          <p:spPr bwMode="auto">
            <a:xfrm flipV="1">
              <a:off x="4749921" y="4297296"/>
              <a:ext cx="860064" cy="3423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90" name="AutoShape 26"/>
            <p:cNvCxnSpPr>
              <a:cxnSpLocks noChangeShapeType="1"/>
              <a:stCxn id="79904" idx="6"/>
              <a:endCxn id="79885" idx="2"/>
            </p:cNvCxnSpPr>
            <p:nvPr/>
          </p:nvCxnSpPr>
          <p:spPr bwMode="auto">
            <a:xfrm flipV="1">
              <a:off x="4749921" y="4563292"/>
              <a:ext cx="1499759" cy="763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891" name="Rectangle 16"/>
            <p:cNvSpPr>
              <a:spLocks noChangeArrowheads="1"/>
            </p:cNvSpPr>
            <p:nvPr/>
          </p:nvSpPr>
          <p:spPr bwMode="auto">
            <a:xfrm>
              <a:off x="5352697" y="36576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79892" name="AutoShape 25"/>
            <p:cNvCxnSpPr>
              <a:cxnSpLocks noChangeShapeType="1"/>
            </p:cNvCxnSpPr>
            <p:nvPr/>
          </p:nvCxnSpPr>
          <p:spPr bwMode="auto">
            <a:xfrm>
              <a:off x="6150428" y="4078941"/>
              <a:ext cx="1500052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93" name="AutoShape 27"/>
            <p:cNvCxnSpPr>
              <a:cxnSpLocks noChangeShapeType="1"/>
            </p:cNvCxnSpPr>
            <p:nvPr/>
          </p:nvCxnSpPr>
          <p:spPr bwMode="auto">
            <a:xfrm flipV="1">
              <a:off x="6881948" y="4300625"/>
              <a:ext cx="860357" cy="2659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94" name="AutoShape 26"/>
            <p:cNvCxnSpPr>
              <a:cxnSpLocks noChangeShapeType="1"/>
            </p:cNvCxnSpPr>
            <p:nvPr/>
          </p:nvCxnSpPr>
          <p:spPr bwMode="auto">
            <a:xfrm>
              <a:off x="6881948" y="4566621"/>
              <a:ext cx="1500052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5984" y="1295400"/>
            <a:ext cx="3671107" cy="2376574"/>
          </a:xfrm>
          <a:prstGeom prst="rect">
            <a:avLst/>
          </a:prstGeom>
          <a:noFill/>
        </p:spPr>
      </p:pic>
      <p:pic>
        <p:nvPicPr>
          <p:cNvPr id="45" name="Picture 44" descr="Screen Shot 2014-08-21 at 7.49.23 PM.png">
            <a:extLst>
              <a:ext uri="{FF2B5EF4-FFF2-40B4-BE49-F238E27FC236}">
                <a16:creationId xmlns:a16="http://schemas.microsoft.com/office/drawing/2014/main" id="{52221FD5-DB78-B649-9D75-799EF6AE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717" y="3884064"/>
            <a:ext cx="3387860" cy="28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(Sonar)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95756" y="6505552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global-sonar-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uw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annotated.avi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7" name="global-sonar-uw-annotat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461" y="1510706"/>
            <a:ext cx="11907078" cy="46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2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Robot Mapping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1"/>
            <a:ext cx="6629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SLAM: Simultaneous Localization And Mapping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Robot does not know map or location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</a:t>
            </a:r>
            <a:r>
              <a:rPr lang="en-US" sz="2000" i="1" dirty="0" err="1">
                <a:solidFill>
                  <a:srgbClr val="CC00CD"/>
                </a:solidFill>
                <a:latin typeface="Calibri"/>
                <a:cs typeface="Calibri"/>
              </a:rPr>
              <a:t>x</a:t>
            </a:r>
            <a:r>
              <a:rPr lang="en-US" sz="2400" i="1" baseline="-25000" dirty="0" err="1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sz="2000" i="1" baseline="30000" dirty="0">
                <a:solidFill>
                  <a:srgbClr val="CC00CC"/>
                </a:solidFill>
                <a:latin typeface="Calibri"/>
                <a:cs typeface="Calibri"/>
              </a:rPr>
              <a:t>(j) </a:t>
            </a:r>
            <a:r>
              <a:rPr lang="en-US" sz="2000" dirty="0">
                <a:ea typeface="ＭＳ Ｐゴシック" pitchFamily="34" charset="-128"/>
              </a:rPr>
              <a:t>consists of </a:t>
            </a:r>
            <a:r>
              <a:rPr lang="en-US" sz="2000" dirty="0" err="1">
                <a:ea typeface="ＭＳ Ｐゴシック" pitchFamily="34" charset="-128"/>
              </a:rPr>
              <a:t>position+orientation</a:t>
            </a:r>
            <a:r>
              <a:rPr lang="en-US" sz="2000" dirty="0">
                <a:ea typeface="ＭＳ Ｐゴシック" pitchFamily="34" charset="-128"/>
              </a:rPr>
              <a:t>, map!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(Each map usually inferred exactly given sampled </a:t>
            </a:r>
            <a:r>
              <a:rPr lang="en-US" sz="2000" dirty="0" err="1">
                <a:ea typeface="ＭＳ Ｐゴシック" pitchFamily="34" charset="-128"/>
              </a:rPr>
              <a:t>position+orientation</a:t>
            </a:r>
            <a:r>
              <a:rPr lang="en-US" sz="2000" dirty="0">
                <a:ea typeface="ＭＳ Ｐゴシック" pitchFamily="34" charset="-128"/>
              </a:rPr>
              <a:t> sequence: RBPF)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443037" y="3505200"/>
          <a:ext cx="4500563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9000000" imgH="6348010" progId="MSPhotoEd.3">
                  <p:embed/>
                </p:oleObj>
              </mc:Choice>
              <mc:Fallback>
                <p:oleObj name="Photo Editor Photo" r:id="rId2" imgW="9000000" imgH="63480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7" y="3505200"/>
                        <a:ext cx="4500563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62163" y="6172200"/>
            <a:ext cx="2362200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DP-SLAM, Ron Parr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165" y="1828800"/>
            <a:ext cx="4978430" cy="3991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1676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1</a:t>
            </a:r>
          </a:p>
        </p:txBody>
      </p:sp>
      <p:pic>
        <p:nvPicPr>
          <p:cNvPr id="5" name="PARTICLES-SLAM-mapping1-ne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1143000"/>
            <a:ext cx="5232400" cy="523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PARTICLES-SLAM-mapping1-new.avi]</a:t>
            </a:r>
          </a:p>
        </p:txBody>
      </p:sp>
    </p:spTree>
    <p:extLst>
      <p:ext uri="{BB962C8B-B14F-4D97-AF65-F5344CB8AC3E}">
        <p14:creationId xmlns:p14="http://schemas.microsoft.com/office/powerpoint/2010/main" val="7161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4428" y="6488668"/>
            <a:ext cx="377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fastslam.avi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3" name="PARTICLES-SLAM-fastsla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000" y="1168400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8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DBNs and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0261600" cy="4729164"/>
          </a:xfrm>
        </p:spPr>
        <p:txBody>
          <a:bodyPr/>
          <a:lstStyle/>
          <a:p>
            <a:r>
              <a:rPr lang="en-US" sz="2800" dirty="0"/>
              <a:t>Every HMM is a single-variable DBN</a:t>
            </a:r>
          </a:p>
          <a:p>
            <a:r>
              <a:rPr lang="en-US" sz="2800" dirty="0"/>
              <a:t>Every discrete DBN is an HMM </a:t>
            </a:r>
          </a:p>
          <a:p>
            <a:pPr lvl="1"/>
            <a:r>
              <a:rPr lang="en-US" sz="2400" dirty="0"/>
              <a:t>HMM state is Cartesian product of DBN state variables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Sparse dependencies =&gt; exponentially fewer parameters in DBN</a:t>
            </a:r>
          </a:p>
          <a:p>
            <a:pPr lvl="1"/>
            <a:r>
              <a:rPr lang="en-US" sz="2400" dirty="0"/>
              <a:t>E.g., 20 Boolean state variables, 3 parents each; </a:t>
            </a:r>
          </a:p>
          <a:p>
            <a:pPr marL="457165" lvl="1" indent="0">
              <a:buNone/>
            </a:pPr>
            <a:r>
              <a:rPr lang="en-US" sz="2400" dirty="0"/>
              <a:t>    DBN has 20 x 2</a:t>
            </a:r>
            <a:r>
              <a:rPr lang="en-US" sz="2400" baseline="30000" dirty="0"/>
              <a:t>3</a:t>
            </a:r>
            <a:r>
              <a:rPr lang="en-US" sz="2400" dirty="0"/>
              <a:t> = 160 parameters, HMM has 2</a:t>
            </a:r>
            <a:r>
              <a:rPr lang="en-US" sz="2400" baseline="30000" dirty="0"/>
              <a:t>20</a:t>
            </a:r>
            <a:r>
              <a:rPr lang="en-US" sz="2400" dirty="0"/>
              <a:t> x 2</a:t>
            </a:r>
            <a:r>
              <a:rPr lang="en-US" sz="2400" baseline="30000" dirty="0"/>
              <a:t>20</a:t>
            </a:r>
            <a:r>
              <a:rPr lang="en-US" sz="2400" dirty="0"/>
              <a:t> =~ 10</a:t>
            </a:r>
            <a:r>
              <a:rPr lang="en-US" sz="2400" baseline="30000" dirty="0"/>
              <a:t>12</a:t>
            </a:r>
            <a:r>
              <a:rPr lang="en-US" sz="2400" dirty="0"/>
              <a:t> parameters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92526-40FF-284F-AEE9-0EF128E5D89C}"/>
              </a:ext>
            </a:extLst>
          </p:cNvPr>
          <p:cNvGrpSpPr/>
          <p:nvPr/>
        </p:nvGrpSpPr>
        <p:grpSpPr>
          <a:xfrm>
            <a:off x="2895600" y="2869810"/>
            <a:ext cx="1466283" cy="2235590"/>
            <a:chOff x="2895600" y="2869810"/>
            <a:chExt cx="1466283" cy="2235590"/>
          </a:xfrm>
        </p:grpSpPr>
        <p:grpSp>
          <p:nvGrpSpPr>
            <p:cNvPr id="17" name="Group 16"/>
            <p:cNvGrpSpPr/>
            <p:nvPr/>
          </p:nvGrpSpPr>
          <p:grpSpPr>
            <a:xfrm>
              <a:off x="3467129" y="2869810"/>
              <a:ext cx="304800" cy="239486"/>
              <a:chOff x="2438400" y="2781300"/>
              <a:chExt cx="609600" cy="4953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438400" y="2781300"/>
                <a:ext cx="609600" cy="495300"/>
              </a:xfrm>
              <a:prstGeom prst="rect">
                <a:avLst/>
              </a:prstGeom>
              <a:noFill/>
              <a:ln w="28575">
                <a:solidFill>
                  <a:srgbClr val="007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>
                <a:stCxn id="4" idx="0"/>
                <a:endCxn id="4" idx="2"/>
              </p:cNvCxnSpPr>
              <p:nvPr/>
            </p:nvCxnSpPr>
            <p:spPr>
              <a:xfrm>
                <a:off x="2743200" y="2781300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4" idx="1"/>
                <a:endCxn id="4" idx="3"/>
              </p:cNvCxnSpPr>
              <p:nvPr/>
            </p:nvCxnSpPr>
            <p:spPr>
              <a:xfrm>
                <a:off x="2438400" y="3028950"/>
                <a:ext cx="609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3467129" y="3666545"/>
              <a:ext cx="304800" cy="239486"/>
              <a:chOff x="2438400" y="2781300"/>
              <a:chExt cx="609600" cy="4953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438400" y="2781300"/>
                <a:ext cx="609600" cy="495300"/>
              </a:xfrm>
              <a:prstGeom prst="rect">
                <a:avLst/>
              </a:prstGeom>
              <a:noFill/>
              <a:ln w="28575">
                <a:solidFill>
                  <a:srgbClr val="007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stCxn id="20" idx="0"/>
                <a:endCxn id="20" idx="2"/>
              </p:cNvCxnSpPr>
              <p:nvPr/>
            </p:nvCxnSpPr>
            <p:spPr>
              <a:xfrm>
                <a:off x="2743200" y="2781300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20" idx="1"/>
                <a:endCxn id="20" idx="3"/>
              </p:cNvCxnSpPr>
              <p:nvPr/>
            </p:nvCxnSpPr>
            <p:spPr>
              <a:xfrm>
                <a:off x="2438400" y="3028950"/>
                <a:ext cx="609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467129" y="4425043"/>
              <a:ext cx="304800" cy="239486"/>
              <a:chOff x="2438400" y="2781300"/>
              <a:chExt cx="609600" cy="4953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438400" y="2781300"/>
                <a:ext cx="609600" cy="495300"/>
              </a:xfrm>
              <a:prstGeom prst="rect">
                <a:avLst/>
              </a:prstGeom>
              <a:noFill/>
              <a:ln w="28575">
                <a:solidFill>
                  <a:srgbClr val="007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>
                <a:stCxn id="24" idx="0"/>
                <a:endCxn id="24" idx="2"/>
              </p:cNvCxnSpPr>
              <p:nvPr/>
            </p:nvCxnSpPr>
            <p:spPr>
              <a:xfrm>
                <a:off x="2743200" y="2781300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4" idx="1"/>
                <a:endCxn id="24" idx="3"/>
              </p:cNvCxnSpPr>
              <p:nvPr/>
            </p:nvCxnSpPr>
            <p:spPr>
              <a:xfrm>
                <a:off x="2438400" y="3028950"/>
                <a:ext cx="609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5"/>
            <p:cNvSpPr>
              <a:spLocks noChangeArrowheads="1"/>
            </p:cNvSpPr>
            <p:nvPr/>
          </p:nvSpPr>
          <p:spPr bwMode="auto">
            <a:xfrm>
              <a:off x="3810000" y="3016483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X</a:t>
              </a:r>
              <a:r>
                <a:rPr lang="en-US" sz="2000" baseline="-25000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t+1</a:t>
              </a:r>
              <a:endParaRPr lang="en-US" sz="2000" baseline="-25000" dirty="0">
                <a:solidFill>
                  <a:srgbClr val="CC00CD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27" name="AutoShape 6"/>
            <p:cNvCxnSpPr>
              <a:cxnSpLocks noChangeShapeType="1"/>
            </p:cNvCxnSpPr>
            <p:nvPr/>
          </p:nvCxnSpPr>
          <p:spPr bwMode="auto">
            <a:xfrm>
              <a:off x="3438442" y="3283183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2895600" y="3016483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X</a:t>
              </a:r>
              <a:r>
                <a:rPr lang="en-US" sz="2000" baseline="-25000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</a:t>
              </a:r>
              <a:endParaRPr lang="en-US" sz="2000" baseline="-25000" dirty="0">
                <a:solidFill>
                  <a:srgbClr val="CC00CD"/>
                </a:solidFill>
                <a:latin typeface="+mj-lt"/>
                <a:cs typeface="Times New Roman" pitchFamily="18" charset="0"/>
              </a:endParaRPr>
            </a:p>
          </p:txBody>
        </p:sp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3810000" y="3786288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Y</a:t>
              </a:r>
              <a:r>
                <a:rPr lang="en-US" sz="2000" baseline="-25000" dirty="0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t+1</a:t>
              </a:r>
            </a:p>
          </p:txBody>
        </p:sp>
        <p:cxnSp>
          <p:nvCxnSpPr>
            <p:cNvPr id="31" name="AutoShape 6"/>
            <p:cNvCxnSpPr>
              <a:cxnSpLocks noChangeShapeType="1"/>
            </p:cNvCxnSpPr>
            <p:nvPr/>
          </p:nvCxnSpPr>
          <p:spPr bwMode="auto">
            <a:xfrm>
              <a:off x="3438442" y="4052988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>
              <a:off x="2895600" y="3786288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Y</a:t>
              </a:r>
              <a:r>
                <a:rPr lang="en-US" sz="2000" baseline="-25000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</a:t>
              </a:r>
              <a:endParaRPr lang="en-US" sz="2000" baseline="-25000" dirty="0">
                <a:solidFill>
                  <a:srgbClr val="CC00CD"/>
                </a:solidFill>
                <a:latin typeface="+mj-lt"/>
                <a:cs typeface="Times New Roman" pitchFamily="18" charset="0"/>
              </a:endParaRP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3819041" y="45720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Z</a:t>
              </a:r>
              <a:r>
                <a:rPr lang="en-US" sz="2000" baseline="-25000" dirty="0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t+1</a:t>
              </a:r>
            </a:p>
          </p:txBody>
        </p:sp>
        <p:cxnSp>
          <p:nvCxnSpPr>
            <p:cNvPr id="34" name="AutoShape 6"/>
            <p:cNvCxnSpPr>
              <a:cxnSpLocks noChangeShapeType="1"/>
            </p:cNvCxnSpPr>
            <p:nvPr/>
          </p:nvCxnSpPr>
          <p:spPr bwMode="auto">
            <a:xfrm>
              <a:off x="3447483" y="48387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5" name="Oval 7"/>
            <p:cNvSpPr>
              <a:spLocks noChangeArrowheads="1"/>
            </p:cNvSpPr>
            <p:nvPr/>
          </p:nvSpPr>
          <p:spPr bwMode="auto">
            <a:xfrm>
              <a:off x="2904641" y="45720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Z</a:t>
              </a:r>
              <a:r>
                <a:rPr lang="en-US" sz="2000" baseline="-25000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</a:t>
              </a:r>
              <a:endParaRPr lang="en-US" sz="2000" baseline="-25000" dirty="0">
                <a:solidFill>
                  <a:srgbClr val="CC00CD"/>
                </a:solidFill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17E064-91CB-8B40-B474-EE916A71EA87}"/>
              </a:ext>
            </a:extLst>
          </p:cNvPr>
          <p:cNvGrpSpPr/>
          <p:nvPr/>
        </p:nvGrpSpPr>
        <p:grpSpPr>
          <a:xfrm>
            <a:off x="8247020" y="3048000"/>
            <a:ext cx="2420980" cy="1800864"/>
            <a:chOff x="8247020" y="2522863"/>
            <a:chExt cx="2420980" cy="1800864"/>
          </a:xfrm>
        </p:grpSpPr>
        <p:sp>
          <p:nvSpPr>
            <p:cNvPr id="48" name="Oval 5">
              <a:extLst>
                <a:ext uri="{FF2B5EF4-FFF2-40B4-BE49-F238E27FC236}">
                  <a16:creationId xmlns:a16="http://schemas.microsoft.com/office/drawing/2014/main" id="{11E96EE9-11E6-7648-BA5B-66712B509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4821" y="3786288"/>
              <a:ext cx="973179" cy="53743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>
                  <a:solidFill>
                    <a:srgbClr val="CC00CD"/>
                  </a:solidFill>
                  <a:latin typeface="+mn-lt"/>
                  <a:cs typeface="Times New Roman" pitchFamily="18" charset="0"/>
                </a:rPr>
                <a:t>XYZ</a:t>
              </a:r>
              <a:r>
                <a:rPr lang="en-US" sz="2000" baseline="-25000">
                  <a:solidFill>
                    <a:srgbClr val="CC00CD"/>
                  </a:solidFill>
                  <a:latin typeface="+mn-lt"/>
                  <a:cs typeface="Times New Roman" pitchFamily="18" charset="0"/>
                </a:rPr>
                <a:t>t+1</a:t>
              </a:r>
              <a:endParaRPr lang="en-US" sz="2000" baseline="-25000" dirty="0">
                <a:solidFill>
                  <a:srgbClr val="CC00CD"/>
                </a:solidFill>
                <a:latin typeface="+mn-lt"/>
                <a:cs typeface="Times New Roman" pitchFamily="18" charset="0"/>
              </a:endParaRPr>
            </a:p>
          </p:txBody>
        </p:sp>
        <p:cxnSp>
          <p:nvCxnSpPr>
            <p:cNvPr id="49" name="AutoShape 6">
              <a:extLst>
                <a:ext uri="{FF2B5EF4-FFF2-40B4-BE49-F238E27FC236}">
                  <a16:creationId xmlns:a16="http://schemas.microsoft.com/office/drawing/2014/main" id="{2DC039E8-8E37-4A47-90CB-2BBF9D89940B}"/>
                </a:ext>
              </a:extLst>
            </p:cNvPr>
            <p:cNvCxnSpPr>
              <a:cxnSpLocks noChangeShapeType="1"/>
              <a:stCxn id="50" idx="6"/>
            </p:cNvCxnSpPr>
            <p:nvPr/>
          </p:nvCxnSpPr>
          <p:spPr bwMode="auto">
            <a:xfrm flipV="1">
              <a:off x="9220199" y="4052988"/>
              <a:ext cx="474622" cy="20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0" name="Oval 7">
              <a:extLst>
                <a:ext uri="{FF2B5EF4-FFF2-40B4-BE49-F238E27FC236}">
                  <a16:creationId xmlns:a16="http://schemas.microsoft.com/office/drawing/2014/main" id="{EF78CE80-5DD2-304A-B75C-4636E1875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7020" y="3786288"/>
              <a:ext cx="973179" cy="53743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 err="1">
                  <a:solidFill>
                    <a:srgbClr val="CC00CD"/>
                  </a:solidFill>
                  <a:latin typeface="+mn-lt"/>
                  <a:cs typeface="Times New Roman" pitchFamily="18" charset="0"/>
                </a:rPr>
                <a:t>XYZ</a:t>
              </a:r>
              <a:r>
                <a:rPr lang="en-US" sz="2000" baseline="-25000" dirty="0" err="1">
                  <a:solidFill>
                    <a:srgbClr val="CC00CD"/>
                  </a:solidFill>
                  <a:latin typeface="+mn-lt"/>
                  <a:cs typeface="Times New Roman" pitchFamily="18" charset="0"/>
                </a:rPr>
                <a:t>t</a:t>
              </a:r>
              <a:endParaRPr lang="en-US" sz="2000" baseline="-25000" dirty="0">
                <a:solidFill>
                  <a:srgbClr val="CC00CD"/>
                </a:solidFill>
                <a:latin typeface="+mn-lt"/>
                <a:cs typeface="Times New Roman" pitchFamily="18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D33A20C-089D-4746-B51F-6D4578F5C062}"/>
                </a:ext>
              </a:extLst>
            </p:cNvPr>
            <p:cNvGrpSpPr/>
            <p:nvPr/>
          </p:nvGrpSpPr>
          <p:grpSpPr>
            <a:xfrm>
              <a:off x="8626569" y="2522863"/>
              <a:ext cx="1554841" cy="1177972"/>
              <a:chOff x="8991600" y="3429000"/>
              <a:chExt cx="2438400" cy="184737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583CB9F-9CAA-C648-B4B5-2BFB0F65F3F1}"/>
                  </a:ext>
                </a:extLst>
              </p:cNvPr>
              <p:cNvSpPr/>
              <p:nvPr/>
            </p:nvSpPr>
            <p:spPr>
              <a:xfrm>
                <a:off x="8991600" y="3429000"/>
                <a:ext cx="2438400" cy="1829650"/>
              </a:xfrm>
              <a:prstGeom prst="rect">
                <a:avLst/>
              </a:prstGeom>
              <a:noFill/>
              <a:ln w="28575">
                <a:solidFill>
                  <a:srgbClr val="007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C00CD"/>
                  </a:solidFill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365ABAB-BB83-F14D-8A53-A560D61092AF}"/>
                  </a:ext>
                </a:extLst>
              </p:cNvPr>
              <p:cNvCxnSpPr>
                <a:stCxn id="52" idx="0"/>
                <a:endCxn id="52" idx="2"/>
              </p:cNvCxnSpPr>
              <p:nvPr/>
            </p:nvCxnSpPr>
            <p:spPr>
              <a:xfrm>
                <a:off x="10210800" y="342900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3F32176-276F-944E-9688-DC31627AD349}"/>
                  </a:ext>
                </a:extLst>
              </p:cNvPr>
              <p:cNvCxnSpPr/>
              <p:nvPr/>
            </p:nvCxnSpPr>
            <p:spPr>
              <a:xfrm>
                <a:off x="8991600" y="43434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DC265EA-000B-3D4B-A3D1-C81363F37B6D}"/>
                  </a:ext>
                </a:extLst>
              </p:cNvPr>
              <p:cNvCxnSpPr/>
              <p:nvPr/>
            </p:nvCxnSpPr>
            <p:spPr>
              <a:xfrm>
                <a:off x="8991600" y="38862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075088D-AFDF-2346-89EC-FD0396789D3D}"/>
                  </a:ext>
                </a:extLst>
              </p:cNvPr>
              <p:cNvCxnSpPr/>
              <p:nvPr/>
            </p:nvCxnSpPr>
            <p:spPr>
              <a:xfrm>
                <a:off x="8991600" y="48006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90960A8-0CC4-694E-B992-4FB707CED60C}"/>
                  </a:ext>
                </a:extLst>
              </p:cNvPr>
              <p:cNvCxnSpPr/>
              <p:nvPr/>
            </p:nvCxnSpPr>
            <p:spPr>
              <a:xfrm>
                <a:off x="8991600" y="45720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491ACA6-447C-444A-9B4A-6C88A189A045}"/>
                  </a:ext>
                </a:extLst>
              </p:cNvPr>
              <p:cNvCxnSpPr/>
              <p:nvPr/>
            </p:nvCxnSpPr>
            <p:spPr>
              <a:xfrm>
                <a:off x="8991600" y="41148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85ECEE3-08BE-CD49-9723-A5AD4BCF99AE}"/>
                  </a:ext>
                </a:extLst>
              </p:cNvPr>
              <p:cNvCxnSpPr/>
              <p:nvPr/>
            </p:nvCxnSpPr>
            <p:spPr>
              <a:xfrm>
                <a:off x="8991600" y="50292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21C4654-8E2E-ED42-9598-5C15D96DD95A}"/>
                  </a:ext>
                </a:extLst>
              </p:cNvPr>
              <p:cNvCxnSpPr/>
              <p:nvPr/>
            </p:nvCxnSpPr>
            <p:spPr>
              <a:xfrm>
                <a:off x="8991600" y="36576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1D7185F-68B6-1348-875A-4639C354110A}"/>
                  </a:ext>
                </a:extLst>
              </p:cNvPr>
              <p:cNvCxnSpPr/>
              <p:nvPr/>
            </p:nvCxnSpPr>
            <p:spPr>
              <a:xfrm>
                <a:off x="9601200" y="343786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7B1F68F-A29E-CA4D-8AA6-62BDCF9E78FC}"/>
                  </a:ext>
                </a:extLst>
              </p:cNvPr>
              <p:cNvCxnSpPr/>
              <p:nvPr/>
            </p:nvCxnSpPr>
            <p:spPr>
              <a:xfrm>
                <a:off x="10515600" y="343786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FAA53E3-4CF4-7849-BEE2-D28DF69D2C04}"/>
                  </a:ext>
                </a:extLst>
              </p:cNvPr>
              <p:cNvCxnSpPr/>
              <p:nvPr/>
            </p:nvCxnSpPr>
            <p:spPr>
              <a:xfrm>
                <a:off x="9906000" y="344672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35E5E8-4813-674F-A8DF-61D769415B31}"/>
                  </a:ext>
                </a:extLst>
              </p:cNvPr>
              <p:cNvCxnSpPr/>
              <p:nvPr/>
            </p:nvCxnSpPr>
            <p:spPr>
              <a:xfrm>
                <a:off x="9308805" y="343786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73C75AD-4145-7F4A-B3EE-5E52C46839CC}"/>
                  </a:ext>
                </a:extLst>
              </p:cNvPr>
              <p:cNvCxnSpPr/>
              <p:nvPr/>
            </p:nvCxnSpPr>
            <p:spPr>
              <a:xfrm>
                <a:off x="11125200" y="343786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2A5BAA8-6642-2543-909F-312254A1DAD8}"/>
                  </a:ext>
                </a:extLst>
              </p:cNvPr>
              <p:cNvCxnSpPr/>
              <p:nvPr/>
            </p:nvCxnSpPr>
            <p:spPr>
              <a:xfrm>
                <a:off x="10832805" y="343786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837A5BD8-5DD9-9F42-813C-EA590EB0EB19}"/>
              </a:ext>
            </a:extLst>
          </p:cNvPr>
          <p:cNvSpPr/>
          <p:nvPr/>
        </p:nvSpPr>
        <p:spPr>
          <a:xfrm>
            <a:off x="5638800" y="3549883"/>
            <a:ext cx="1143000" cy="518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4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Exact Inference in DBNs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12192000" cy="4830765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Variable elimination applies to dynamic Bayes nets</a:t>
            </a:r>
          </a:p>
          <a:p>
            <a:pPr lvl="6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Offline: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unroll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the network for </a:t>
            </a:r>
            <a:r>
              <a:rPr lang="en-US" altLang="ja-JP" sz="24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time steps, then eliminate variables to find </a:t>
            </a:r>
            <a:r>
              <a:rPr lang="en-US" altLang="ja-JP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P(X</a:t>
            </a:r>
            <a:r>
              <a:rPr lang="en-US" altLang="ja-JP" sz="2400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altLang="ja-JP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altLang="ja-JP" sz="2400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altLang="ja-JP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2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36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Online: eliminate all variables from the previous time step; store factors for current time only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Problem: largest factor contains all variables for current time (plus a few more)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56A95E-DF5B-9E4E-A89D-5237779B91B0}"/>
              </a:ext>
            </a:extLst>
          </p:cNvPr>
          <p:cNvGrpSpPr/>
          <p:nvPr/>
        </p:nvGrpSpPr>
        <p:grpSpPr>
          <a:xfrm>
            <a:off x="3149600" y="2667000"/>
            <a:ext cx="5994400" cy="2590800"/>
            <a:chOff x="3149600" y="2667000"/>
            <a:chExt cx="5994400" cy="2590800"/>
          </a:xfrm>
        </p:grpSpPr>
        <p:grpSp>
          <p:nvGrpSpPr>
            <p:cNvPr id="4" name="Group 45"/>
            <p:cNvGrpSpPr>
              <a:grpSpLocks/>
            </p:cNvGrpSpPr>
            <p:nvPr/>
          </p:nvGrpSpPr>
          <p:grpSpPr bwMode="auto">
            <a:xfrm>
              <a:off x="3149600" y="2667000"/>
              <a:ext cx="5994400" cy="2590800"/>
              <a:chOff x="1035423" y="3048000"/>
              <a:chExt cx="5993674" cy="2590800"/>
            </a:xfrm>
          </p:grpSpPr>
          <p:grpSp>
            <p:nvGrpSpPr>
              <p:cNvPr id="5" name="Group 22"/>
              <p:cNvGrpSpPr>
                <a:grpSpLocks/>
              </p:cNvGrpSpPr>
              <p:nvPr/>
            </p:nvGrpSpPr>
            <p:grpSpPr bwMode="auto">
              <a:xfrm>
                <a:off x="1035423" y="3048000"/>
                <a:ext cx="1726474" cy="2590800"/>
                <a:chOff x="1035423" y="3276600"/>
                <a:chExt cx="1726474" cy="2590800"/>
              </a:xfrm>
            </p:grpSpPr>
            <p:sp>
              <p:nvSpPr>
                <p:cNvPr id="80920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5423" y="3657600"/>
                  <a:ext cx="1726474" cy="220980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921" name="TextBox 24"/>
                <p:cNvSpPr txBox="1">
                  <a:spLocks noChangeArrowheads="1"/>
                </p:cNvSpPr>
                <p:nvPr/>
              </p:nvSpPr>
              <p:spPr bwMode="auto">
                <a:xfrm>
                  <a:off x="1618896" y="3276600"/>
                  <a:ext cx="566143" cy="3847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/>
                  <a:r>
                    <a:rPr lang="en-US" sz="1900" dirty="0">
                      <a:latin typeface="Calibri"/>
                      <a:cs typeface="Calibri"/>
                    </a:rPr>
                    <a:t>t =1</a:t>
                  </a:r>
                </a:p>
              </p:txBody>
            </p:sp>
          </p:grpSp>
          <p:grpSp>
            <p:nvGrpSpPr>
              <p:cNvPr id="6" name="Group 25"/>
              <p:cNvGrpSpPr>
                <a:grpSpLocks/>
              </p:cNvGrpSpPr>
              <p:nvPr/>
            </p:nvGrpSpPr>
            <p:grpSpPr bwMode="auto">
              <a:xfrm>
                <a:off x="3219097" y="3048000"/>
                <a:ext cx="1676400" cy="2590800"/>
                <a:chOff x="3219097" y="3276600"/>
                <a:chExt cx="1676400" cy="2590800"/>
              </a:xfrm>
            </p:grpSpPr>
            <p:sp>
              <p:nvSpPr>
                <p:cNvPr id="80918" name="Rectangle 16"/>
                <p:cNvSpPr>
                  <a:spLocks noChangeArrowheads="1"/>
                </p:cNvSpPr>
                <p:nvPr/>
              </p:nvSpPr>
              <p:spPr bwMode="auto">
                <a:xfrm>
                  <a:off x="3219097" y="3657600"/>
                  <a:ext cx="1676400" cy="220980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919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3862498" y="3276600"/>
                  <a:ext cx="566143" cy="3847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/>
                  <a:r>
                    <a:rPr lang="en-US" sz="1900" dirty="0">
                      <a:latin typeface="Calibri"/>
                      <a:cs typeface="Calibri"/>
                    </a:rPr>
                    <a:t>t =2</a:t>
                  </a:r>
                </a:p>
              </p:txBody>
            </p:sp>
          </p:grpSp>
          <p:sp>
            <p:nvSpPr>
              <p:cNvPr id="80916" name="TextBox 36"/>
              <p:cNvSpPr txBox="1">
                <a:spLocks noChangeArrowheads="1"/>
              </p:cNvSpPr>
              <p:nvPr/>
            </p:nvSpPr>
            <p:spPr bwMode="auto">
              <a:xfrm>
                <a:off x="5989567" y="3048000"/>
                <a:ext cx="566143" cy="38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900" dirty="0">
                    <a:latin typeface="Calibri"/>
                    <a:cs typeface="Calibri"/>
                  </a:rPr>
                  <a:t>t =3</a:t>
                </a:r>
              </a:p>
            </p:txBody>
          </p:sp>
          <p:sp>
            <p:nvSpPr>
              <p:cNvPr id="80917" name="Rectangle 16"/>
              <p:cNvSpPr>
                <a:spLocks noChangeArrowheads="1"/>
              </p:cNvSpPr>
              <p:nvPr/>
            </p:nvSpPr>
            <p:spPr bwMode="auto">
              <a:xfrm>
                <a:off x="5352697" y="3429000"/>
                <a:ext cx="1676400" cy="2209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346451" y="3152775"/>
              <a:ext cx="5645150" cy="1970090"/>
              <a:chOff x="3346451" y="3152775"/>
              <a:chExt cx="5645150" cy="1970090"/>
            </a:xfrm>
          </p:grpSpPr>
          <p:grpSp>
            <p:nvGrpSpPr>
              <p:cNvPr id="2" name="Group 4"/>
              <p:cNvGrpSpPr>
                <a:grpSpLocks/>
              </p:cNvGrpSpPr>
              <p:nvPr/>
            </p:nvGrpSpPr>
            <p:grpSpPr bwMode="auto">
              <a:xfrm>
                <a:off x="3346451" y="3152775"/>
                <a:ext cx="1358900" cy="1970088"/>
                <a:chOff x="1231366" y="3762103"/>
                <a:chExt cx="1358537" cy="1970314"/>
              </a:xfrm>
            </p:grpSpPr>
            <p:sp>
              <p:nvSpPr>
                <p:cNvPr id="80932" name="Oval 2"/>
                <p:cNvSpPr>
                  <a:spLocks noChangeArrowheads="1"/>
                </p:cNvSpPr>
                <p:nvPr/>
              </p:nvSpPr>
              <p:spPr bwMode="auto">
                <a:xfrm>
                  <a:off x="1231366" y="3762103"/>
                  <a:ext cx="627017" cy="6270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b="1">
                      <a:latin typeface="Calibri"/>
                      <a:cs typeface="Calibri"/>
                    </a:rPr>
                    <a:t>G</a:t>
                  </a:r>
                  <a:r>
                    <a:rPr lang="en-US" b="1" baseline="-25000">
                      <a:latin typeface="Calibri"/>
                      <a:cs typeface="Calibri"/>
                    </a:rPr>
                    <a:t>1</a:t>
                  </a:r>
                  <a:r>
                    <a:rPr lang="en-US" b="1" baseline="30000">
                      <a:latin typeface="Calibri"/>
                      <a:cs typeface="Calibri"/>
                    </a:rPr>
                    <a:t>a</a:t>
                  </a:r>
                  <a:endParaRPr lang="en-US" b="1">
                    <a:latin typeface="Calibri"/>
                    <a:cs typeface="Calibri"/>
                  </a:endParaRPr>
                </a:p>
              </p:txBody>
            </p:sp>
            <p:sp>
              <p:nvSpPr>
                <p:cNvPr id="7" name="Oval 3"/>
                <p:cNvSpPr>
                  <a:spLocks noChangeArrowheads="1"/>
                </p:cNvSpPr>
                <p:nvPr/>
              </p:nvSpPr>
              <p:spPr bwMode="auto">
                <a:xfrm>
                  <a:off x="1231366" y="5105282"/>
                  <a:ext cx="626895" cy="62713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lang="en-US" b="1" dirty="0">
                      <a:latin typeface="Calibri"/>
                      <a:cs typeface="Calibri"/>
                    </a:rPr>
                    <a:t>E</a:t>
                  </a:r>
                  <a:r>
                    <a:rPr lang="en-US" sz="1600" b="1" baseline="-25000" dirty="0">
                      <a:latin typeface="Calibri"/>
                      <a:cs typeface="Calibri"/>
                    </a:rPr>
                    <a:t>1</a:t>
                  </a:r>
                  <a:r>
                    <a:rPr lang="en-US" b="1" baseline="30000" dirty="0">
                      <a:latin typeface="Calibri"/>
                      <a:cs typeface="Calibri"/>
                    </a:rPr>
                    <a:t>a</a:t>
                  </a:r>
                  <a:endParaRPr lang="en-US" sz="2000" b="1" dirty="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80934" name="AutoShape 4"/>
                <p:cNvCxnSpPr>
                  <a:cxnSpLocks noChangeShapeType="1"/>
                  <a:stCxn id="80932" idx="4"/>
                  <a:endCxn id="7" idx="0"/>
                </p:cNvCxnSpPr>
                <p:nvPr/>
              </p:nvCxnSpPr>
              <p:spPr bwMode="auto">
                <a:xfrm rot="5400000">
                  <a:off x="1186735" y="4747260"/>
                  <a:ext cx="716280" cy="1588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9" name="Oval 5"/>
                <p:cNvSpPr>
                  <a:spLocks noChangeArrowheads="1"/>
                </p:cNvSpPr>
                <p:nvPr/>
              </p:nvSpPr>
              <p:spPr bwMode="auto">
                <a:xfrm>
                  <a:off x="1963009" y="5105282"/>
                  <a:ext cx="626894" cy="62713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lang="en-US" b="1" dirty="0">
                      <a:latin typeface="Calibri"/>
                      <a:cs typeface="Calibri"/>
                    </a:rPr>
                    <a:t>E</a:t>
                  </a:r>
                  <a:r>
                    <a:rPr lang="en-US" sz="1600" b="1" baseline="-25000" dirty="0">
                      <a:latin typeface="Calibri"/>
                      <a:cs typeface="Calibri"/>
                    </a:rPr>
                    <a:t>1</a:t>
                  </a:r>
                  <a:r>
                    <a:rPr lang="en-US" b="1" baseline="30000" dirty="0">
                      <a:latin typeface="Calibri"/>
                      <a:cs typeface="Calibri"/>
                    </a:rPr>
                    <a:t>b</a:t>
                  </a:r>
                  <a:endParaRPr lang="en-US" sz="2000" b="1" dirty="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80936" name="AutoShape 6"/>
                <p:cNvCxnSpPr>
                  <a:cxnSpLocks noChangeShapeType="1"/>
                  <a:stCxn id="80937" idx="4"/>
                  <a:endCxn id="9" idx="0"/>
                </p:cNvCxnSpPr>
                <p:nvPr/>
              </p:nvCxnSpPr>
              <p:spPr bwMode="auto">
                <a:xfrm rot="5400000">
                  <a:off x="2162095" y="4991100"/>
                  <a:ext cx="228600" cy="1588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0937" name="Oval 9"/>
                <p:cNvSpPr>
                  <a:spLocks noChangeArrowheads="1"/>
                </p:cNvSpPr>
                <p:nvPr/>
              </p:nvSpPr>
              <p:spPr bwMode="auto">
                <a:xfrm>
                  <a:off x="1962886" y="4249783"/>
                  <a:ext cx="627017" cy="6270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b="1">
                      <a:latin typeface="Calibri"/>
                      <a:cs typeface="Calibri"/>
                    </a:rPr>
                    <a:t>G</a:t>
                  </a:r>
                  <a:r>
                    <a:rPr lang="en-US" b="1" baseline="-25000">
                      <a:latin typeface="Calibri"/>
                      <a:cs typeface="Calibri"/>
                    </a:rPr>
                    <a:t>1</a:t>
                  </a:r>
                  <a:r>
                    <a:rPr lang="en-US" b="1" baseline="30000">
                      <a:latin typeface="Calibri"/>
                      <a:cs typeface="Calibri"/>
                    </a:rPr>
                    <a:t>b</a:t>
                  </a:r>
                  <a:endParaRPr lang="en-US" b="1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3" name="Group 11"/>
              <p:cNvGrpSpPr>
                <a:grpSpLocks/>
              </p:cNvGrpSpPr>
              <p:nvPr/>
            </p:nvGrpSpPr>
            <p:grpSpPr bwMode="auto">
              <a:xfrm>
                <a:off x="3973636" y="3152775"/>
                <a:ext cx="2890714" cy="1970088"/>
                <a:chOff x="1858495" y="3762103"/>
                <a:chExt cx="2891133" cy="1970314"/>
              </a:xfrm>
            </p:grpSpPr>
            <p:sp>
              <p:nvSpPr>
                <p:cNvPr id="80922" name="Oval 17"/>
                <p:cNvSpPr>
                  <a:spLocks noChangeArrowheads="1"/>
                </p:cNvSpPr>
                <p:nvPr/>
              </p:nvSpPr>
              <p:spPr bwMode="auto">
                <a:xfrm>
                  <a:off x="3391091" y="3762103"/>
                  <a:ext cx="627017" cy="6270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b="1">
                      <a:latin typeface="Calibri"/>
                      <a:cs typeface="Calibri"/>
                    </a:rPr>
                    <a:t>G</a:t>
                  </a:r>
                  <a:r>
                    <a:rPr lang="en-US" b="1" baseline="-25000">
                      <a:latin typeface="Calibri"/>
                      <a:cs typeface="Calibri"/>
                    </a:rPr>
                    <a:t>2</a:t>
                  </a:r>
                  <a:r>
                    <a:rPr lang="en-US" b="1" baseline="30000">
                      <a:latin typeface="Calibri"/>
                      <a:cs typeface="Calibri"/>
                    </a:rPr>
                    <a:t>a</a:t>
                  </a:r>
                  <a:endParaRPr lang="en-US" b="1">
                    <a:latin typeface="Calibri"/>
                    <a:cs typeface="Calibri"/>
                  </a:endParaRPr>
                </a:p>
              </p:txBody>
            </p:sp>
            <p:sp>
              <p:nvSpPr>
                <p:cNvPr id="14" name="Oval 18"/>
                <p:cNvSpPr>
                  <a:spLocks noChangeArrowheads="1"/>
                </p:cNvSpPr>
                <p:nvPr/>
              </p:nvSpPr>
              <p:spPr bwMode="auto">
                <a:xfrm>
                  <a:off x="3390531" y="5105282"/>
                  <a:ext cx="627154" cy="62713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lang="en-US" b="1" dirty="0">
                      <a:latin typeface="Calibri"/>
                      <a:cs typeface="Calibri"/>
                    </a:rPr>
                    <a:t>E</a:t>
                  </a:r>
                  <a:r>
                    <a:rPr lang="en-US" sz="1600" b="1" baseline="-25000" dirty="0">
                      <a:latin typeface="Calibri"/>
                      <a:cs typeface="Calibri"/>
                    </a:rPr>
                    <a:t>2</a:t>
                  </a:r>
                  <a:r>
                    <a:rPr lang="en-US" b="1" baseline="30000" dirty="0">
                      <a:latin typeface="Calibri"/>
                      <a:cs typeface="Calibri"/>
                    </a:rPr>
                    <a:t>a</a:t>
                  </a:r>
                  <a:endParaRPr lang="en-US" sz="2000" b="1" dirty="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80924" name="AutoShape 19"/>
                <p:cNvCxnSpPr>
                  <a:cxnSpLocks noChangeShapeType="1"/>
                  <a:stCxn id="80922" idx="4"/>
                  <a:endCxn id="14" idx="0"/>
                </p:cNvCxnSpPr>
                <p:nvPr/>
              </p:nvCxnSpPr>
              <p:spPr bwMode="auto">
                <a:xfrm rot="5400000">
                  <a:off x="3346460" y="4747260"/>
                  <a:ext cx="716280" cy="1588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6" name="Oval 20"/>
                <p:cNvSpPr>
                  <a:spLocks noChangeArrowheads="1"/>
                </p:cNvSpPr>
                <p:nvPr/>
              </p:nvSpPr>
              <p:spPr bwMode="auto">
                <a:xfrm>
                  <a:off x="4122475" y="5105282"/>
                  <a:ext cx="627153" cy="62713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lang="en-US" b="1" dirty="0">
                      <a:latin typeface="Calibri"/>
                      <a:cs typeface="Calibri"/>
                    </a:rPr>
                    <a:t>E</a:t>
                  </a:r>
                  <a:r>
                    <a:rPr lang="en-US" sz="1600" b="1" baseline="-25000" dirty="0">
                      <a:latin typeface="Calibri"/>
                      <a:cs typeface="Calibri"/>
                    </a:rPr>
                    <a:t>2</a:t>
                  </a:r>
                  <a:r>
                    <a:rPr lang="en-US" b="1" baseline="30000" dirty="0">
                      <a:latin typeface="Calibri"/>
                      <a:cs typeface="Calibri"/>
                    </a:rPr>
                    <a:t>b</a:t>
                  </a:r>
                  <a:endParaRPr lang="en-US" sz="2000" b="1" dirty="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80926" name="AutoShape 21"/>
                <p:cNvCxnSpPr>
                  <a:cxnSpLocks noChangeShapeType="1"/>
                  <a:stCxn id="80927" idx="4"/>
                  <a:endCxn id="16" idx="0"/>
                </p:cNvCxnSpPr>
                <p:nvPr/>
              </p:nvCxnSpPr>
              <p:spPr bwMode="auto">
                <a:xfrm rot="5400000">
                  <a:off x="4321820" y="4991100"/>
                  <a:ext cx="228600" cy="1588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0927" name="Oval 22"/>
                <p:cNvSpPr>
                  <a:spLocks noChangeArrowheads="1"/>
                </p:cNvSpPr>
                <p:nvPr/>
              </p:nvSpPr>
              <p:spPr bwMode="auto">
                <a:xfrm>
                  <a:off x="4122611" y="4249783"/>
                  <a:ext cx="627017" cy="6270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b="1">
                      <a:latin typeface="Calibri"/>
                      <a:cs typeface="Calibri"/>
                    </a:rPr>
                    <a:t>G</a:t>
                  </a:r>
                  <a:r>
                    <a:rPr lang="en-US" b="1" baseline="-25000">
                      <a:latin typeface="Calibri"/>
                      <a:cs typeface="Calibri"/>
                    </a:rPr>
                    <a:t>2</a:t>
                  </a:r>
                  <a:r>
                    <a:rPr lang="en-US" b="1" baseline="30000">
                      <a:latin typeface="Calibri"/>
                      <a:cs typeface="Calibri"/>
                    </a:rPr>
                    <a:t>b</a:t>
                  </a:r>
                  <a:endParaRPr lang="en-US" b="1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80928" name="AutoShape 25"/>
                <p:cNvCxnSpPr>
                  <a:cxnSpLocks noChangeShapeType="1"/>
                  <a:stCxn id="80932" idx="6"/>
                  <a:endCxn id="80922" idx="2"/>
                </p:cNvCxnSpPr>
                <p:nvPr/>
              </p:nvCxnSpPr>
              <p:spPr bwMode="auto">
                <a:xfrm>
                  <a:off x="1858495" y="3999403"/>
                  <a:ext cx="1532596" cy="76209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929" name="AutoShape 26"/>
                <p:cNvCxnSpPr>
                  <a:cxnSpLocks noChangeShapeType="1"/>
                  <a:stCxn id="80937" idx="6"/>
                  <a:endCxn id="80927" idx="2"/>
                </p:cNvCxnSpPr>
                <p:nvPr/>
              </p:nvCxnSpPr>
              <p:spPr bwMode="auto">
                <a:xfrm>
                  <a:off x="2590316" y="4487083"/>
                  <a:ext cx="1532295" cy="76209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930" name="AutoShape 27"/>
                <p:cNvCxnSpPr>
                  <a:cxnSpLocks noChangeShapeType="1"/>
                  <a:stCxn id="80937" idx="6"/>
                  <a:endCxn id="80922" idx="3"/>
                </p:cNvCxnSpPr>
                <p:nvPr/>
              </p:nvCxnSpPr>
              <p:spPr bwMode="auto">
                <a:xfrm flipV="1">
                  <a:off x="2590316" y="4297295"/>
                  <a:ext cx="892599" cy="189788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931" name="AutoShape 28"/>
                <p:cNvCxnSpPr>
                  <a:cxnSpLocks noChangeShapeType="1"/>
                  <a:stCxn id="80922" idx="6"/>
                  <a:endCxn id="80927" idx="1"/>
                </p:cNvCxnSpPr>
                <p:nvPr/>
              </p:nvCxnSpPr>
              <p:spPr bwMode="auto">
                <a:xfrm>
                  <a:off x="4018108" y="4075612"/>
                  <a:ext cx="196328" cy="26599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0" name="Oval 17"/>
              <p:cNvSpPr>
                <a:spLocks noChangeArrowheads="1"/>
              </p:cNvSpPr>
              <p:nvPr/>
            </p:nvSpPr>
            <p:spPr bwMode="auto">
              <a:xfrm>
                <a:off x="7632702" y="3152777"/>
                <a:ext cx="627063" cy="62706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1438" tIns="45719" rIns="91438" bIns="45719" anchor="ctr"/>
              <a:lstStyle/>
              <a:p>
                <a:pPr algn="ctr"/>
                <a:r>
                  <a:rPr lang="en-US" b="1">
                    <a:latin typeface="Calibri"/>
                    <a:cs typeface="Calibri"/>
                  </a:rPr>
                  <a:t>G</a:t>
                </a:r>
                <a:r>
                  <a:rPr lang="en-US" b="1" baseline="-25000">
                    <a:latin typeface="Calibri"/>
                    <a:cs typeface="Calibri"/>
                  </a:rPr>
                  <a:t>3</a:t>
                </a:r>
                <a:r>
                  <a:rPr lang="en-US" b="1" baseline="30000">
                    <a:latin typeface="Calibri"/>
                    <a:cs typeface="Calibri"/>
                  </a:rPr>
                  <a:t>a</a:t>
                </a:r>
                <a:endParaRPr lang="en-US" b="1">
                  <a:latin typeface="Calibri"/>
                  <a:cs typeface="Calibri"/>
                </a:endParaRPr>
              </a:p>
            </p:txBody>
          </p:sp>
          <p:sp>
            <p:nvSpPr>
              <p:cNvPr id="31" name="Oval 18"/>
              <p:cNvSpPr>
                <a:spLocks noChangeArrowheads="1"/>
              </p:cNvSpPr>
              <p:nvPr/>
            </p:nvSpPr>
            <p:spPr bwMode="auto">
              <a:xfrm>
                <a:off x="7632702" y="4495802"/>
                <a:ext cx="627063" cy="62706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1438" tIns="45719" rIns="91438" bIns="45719" anchor="ctr"/>
              <a:lstStyle/>
              <a:p>
                <a:pPr algn="ctr">
                  <a:defRPr/>
                </a:pPr>
                <a:r>
                  <a:rPr lang="en-US" b="1" dirty="0">
                    <a:latin typeface="Calibri"/>
                    <a:cs typeface="Calibri"/>
                  </a:rPr>
                  <a:t>E</a:t>
                </a:r>
                <a:r>
                  <a:rPr lang="en-US" sz="1600" b="1" baseline="-25000" dirty="0">
                    <a:latin typeface="Calibri"/>
                    <a:cs typeface="Calibri"/>
                  </a:rPr>
                  <a:t>3</a:t>
                </a:r>
                <a:r>
                  <a:rPr lang="en-US" b="1" baseline="30000" dirty="0">
                    <a:latin typeface="Calibri"/>
                    <a:cs typeface="Calibri"/>
                  </a:rPr>
                  <a:t>a</a:t>
                </a:r>
                <a:endParaRPr lang="en-US" sz="2000" b="1" dirty="0">
                  <a:latin typeface="Calibri"/>
                  <a:cs typeface="Calibri"/>
                </a:endParaRPr>
              </a:p>
            </p:txBody>
          </p:sp>
          <p:cxnSp>
            <p:nvCxnSpPr>
              <p:cNvPr id="32" name="AutoShape 19"/>
              <p:cNvCxnSpPr>
                <a:cxnSpLocks noChangeShapeType="1"/>
                <a:stCxn id="30" idx="4"/>
                <a:endCxn id="31" idx="0"/>
              </p:cNvCxnSpPr>
              <p:nvPr/>
            </p:nvCxnSpPr>
            <p:spPr bwMode="auto">
              <a:xfrm rot="5400000">
                <a:off x="7587458" y="4137820"/>
                <a:ext cx="717551" cy="158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" name="Oval 20"/>
              <p:cNvSpPr>
                <a:spLocks noChangeArrowheads="1"/>
              </p:cNvSpPr>
              <p:nvPr/>
            </p:nvSpPr>
            <p:spPr bwMode="auto">
              <a:xfrm>
                <a:off x="8364538" y="4495802"/>
                <a:ext cx="627063" cy="62706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1438" tIns="45719" rIns="91438" bIns="45719" anchor="ctr"/>
              <a:lstStyle/>
              <a:p>
                <a:pPr algn="ctr">
                  <a:defRPr/>
                </a:pPr>
                <a:r>
                  <a:rPr lang="en-US" b="1" dirty="0">
                    <a:latin typeface="Calibri"/>
                    <a:cs typeface="Calibri"/>
                  </a:rPr>
                  <a:t>E</a:t>
                </a:r>
                <a:r>
                  <a:rPr lang="en-US" sz="1600" b="1" baseline="-25000" dirty="0">
                    <a:latin typeface="Calibri"/>
                    <a:cs typeface="Calibri"/>
                  </a:rPr>
                  <a:t>3</a:t>
                </a:r>
                <a:r>
                  <a:rPr lang="en-US" b="1" baseline="30000" dirty="0">
                    <a:latin typeface="Calibri"/>
                    <a:cs typeface="Calibri"/>
                  </a:rPr>
                  <a:t>b</a:t>
                </a:r>
                <a:endParaRPr lang="en-US" sz="2000" b="1" dirty="0">
                  <a:latin typeface="Calibri"/>
                  <a:cs typeface="Calibri"/>
                </a:endParaRPr>
              </a:p>
            </p:txBody>
          </p:sp>
          <p:cxnSp>
            <p:nvCxnSpPr>
              <p:cNvPr id="34" name="AutoShape 21"/>
              <p:cNvCxnSpPr>
                <a:cxnSpLocks noChangeShapeType="1"/>
                <a:stCxn id="35" idx="4"/>
                <a:endCxn id="33" idx="0"/>
              </p:cNvCxnSpPr>
              <p:nvPr/>
            </p:nvCxnSpPr>
            <p:spPr bwMode="auto">
              <a:xfrm rot="5400000">
                <a:off x="8563769" y="4382295"/>
                <a:ext cx="2286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" name="Oval 22"/>
              <p:cNvSpPr>
                <a:spLocks noChangeArrowheads="1"/>
              </p:cNvSpPr>
              <p:nvPr/>
            </p:nvSpPr>
            <p:spPr bwMode="auto">
              <a:xfrm>
                <a:off x="8364538" y="3640138"/>
                <a:ext cx="627063" cy="62706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1438" tIns="45719" rIns="91438" bIns="45719" anchor="ctr"/>
              <a:lstStyle/>
              <a:p>
                <a:pPr algn="ctr"/>
                <a:r>
                  <a:rPr lang="en-US" b="1">
                    <a:latin typeface="Calibri"/>
                    <a:cs typeface="Calibri"/>
                  </a:rPr>
                  <a:t>G</a:t>
                </a:r>
                <a:r>
                  <a:rPr lang="en-US" b="1" baseline="-25000">
                    <a:latin typeface="Calibri"/>
                    <a:cs typeface="Calibri"/>
                  </a:rPr>
                  <a:t>3</a:t>
                </a:r>
                <a:r>
                  <a:rPr lang="en-US" b="1" baseline="30000">
                    <a:latin typeface="Calibri"/>
                    <a:cs typeface="Calibri"/>
                  </a:rPr>
                  <a:t>b</a:t>
                </a:r>
                <a:endParaRPr lang="en-US" b="1">
                  <a:latin typeface="Calibri"/>
                  <a:cs typeface="Calibri"/>
                </a:endParaRPr>
              </a:p>
            </p:txBody>
          </p:sp>
          <p:cxnSp>
            <p:nvCxnSpPr>
              <p:cNvPr id="36" name="AutoShape 28"/>
              <p:cNvCxnSpPr>
                <a:cxnSpLocks noChangeShapeType="1"/>
                <a:stCxn id="30" idx="6"/>
                <a:endCxn id="35" idx="1"/>
              </p:cNvCxnSpPr>
              <p:nvPr/>
            </p:nvCxnSpPr>
            <p:spPr bwMode="auto">
              <a:xfrm>
                <a:off x="8259763" y="3465514"/>
                <a:ext cx="196851" cy="2667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AutoShape 25"/>
              <p:cNvCxnSpPr>
                <a:cxnSpLocks noChangeShapeType="1"/>
                <a:stCxn id="80922" idx="6"/>
                <a:endCxn id="30" idx="2"/>
              </p:cNvCxnSpPr>
              <p:nvPr/>
            </p:nvCxnSpPr>
            <p:spPr bwMode="auto">
              <a:xfrm>
                <a:off x="6132513" y="3465513"/>
                <a:ext cx="1500187" cy="158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AutoShape 27"/>
              <p:cNvCxnSpPr>
                <a:cxnSpLocks noChangeShapeType="1"/>
                <a:endCxn id="30" idx="3"/>
              </p:cNvCxnSpPr>
              <p:nvPr/>
            </p:nvCxnSpPr>
            <p:spPr bwMode="auto">
              <a:xfrm flipV="1">
                <a:off x="6864352" y="3687763"/>
                <a:ext cx="860425" cy="1905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" name="AutoShape 26"/>
              <p:cNvCxnSpPr>
                <a:cxnSpLocks noChangeShapeType="1"/>
                <a:stCxn id="80927" idx="6"/>
                <a:endCxn id="35" idx="2"/>
              </p:cNvCxnSpPr>
              <p:nvPr/>
            </p:nvCxnSpPr>
            <p:spPr bwMode="auto">
              <a:xfrm flipV="1">
                <a:off x="6864351" y="3954463"/>
                <a:ext cx="1500188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" name="Oval 22"/>
              <p:cNvSpPr>
                <a:spLocks noChangeArrowheads="1"/>
              </p:cNvSpPr>
              <p:nvPr/>
            </p:nvSpPr>
            <p:spPr bwMode="auto">
              <a:xfrm>
                <a:off x="8362951" y="3638551"/>
                <a:ext cx="627063" cy="627063"/>
              </a:xfrm>
              <a:prstGeom prst="ellipse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38" tIns="45719" rIns="91438" bIns="45719" anchor="ctr"/>
              <a:lstStyle/>
              <a:p>
                <a:pPr algn="ctr"/>
                <a:r>
                  <a:rPr lang="en-US" b="1">
                    <a:latin typeface="Calibri"/>
                    <a:cs typeface="Calibri"/>
                  </a:rPr>
                  <a:t>G</a:t>
                </a:r>
                <a:r>
                  <a:rPr lang="en-US" b="1" baseline="-25000">
                    <a:latin typeface="Calibri"/>
                    <a:cs typeface="Calibri"/>
                  </a:rPr>
                  <a:t>3</a:t>
                </a:r>
                <a:r>
                  <a:rPr lang="en-US" b="1" baseline="30000">
                    <a:latin typeface="Calibri"/>
                    <a:cs typeface="Calibri"/>
                  </a:rPr>
                  <a:t>b</a:t>
                </a:r>
                <a:endParaRPr lang="en-US" b="1">
                  <a:latin typeface="Calibri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5706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49757"/>
            <a:ext cx="12192000" cy="466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P905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5"/>
          <a:stretch>
            <a:fillRect/>
          </a:stretch>
        </p:blipFill>
        <p:spPr bwMode="auto">
          <a:xfrm>
            <a:off x="838200" y="-711200"/>
            <a:ext cx="10668000" cy="756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52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ICU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3333FF"/>
                </a:solidFill>
              </a:rPr>
              <a:t>State</a:t>
            </a:r>
            <a:r>
              <a:rPr lang="en-US" dirty="0"/>
              <a:t>: variables describing physiological state of patient</a:t>
            </a:r>
          </a:p>
          <a:p>
            <a:r>
              <a:rPr lang="en-US" b="1" i="1" dirty="0">
                <a:solidFill>
                  <a:srgbClr val="3333FF"/>
                </a:solidFill>
              </a:rPr>
              <a:t>Evidence</a:t>
            </a:r>
            <a:r>
              <a:rPr lang="en-US" dirty="0"/>
              <a:t>: values obtained from monitoring devices</a:t>
            </a:r>
          </a:p>
          <a:p>
            <a:r>
              <a:rPr lang="en-US" b="1" i="1" dirty="0">
                <a:solidFill>
                  <a:srgbClr val="3333FF"/>
                </a:solidFill>
              </a:rPr>
              <a:t>Transition model</a:t>
            </a:r>
            <a:r>
              <a:rPr lang="en-US" dirty="0"/>
              <a:t>: physiological dynamics, sensor dynamics</a:t>
            </a:r>
          </a:p>
          <a:p>
            <a:r>
              <a:rPr lang="en-US" b="1" i="1" dirty="0">
                <a:solidFill>
                  <a:srgbClr val="3333FF"/>
                </a:solidFill>
              </a:rPr>
              <a:t>Query variables</a:t>
            </a:r>
            <a:r>
              <a:rPr lang="en-US" dirty="0"/>
              <a:t>: pathophysiological conditions (a.k.a. bad things)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3CA83B-42AC-4C02-ADA8-40CD500B8D9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3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 bwMode="auto">
          <a:xfrm>
            <a:off x="0" y="274638"/>
            <a:ext cx="12192000" cy="7556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Toy DBN: heart rate monitoring</a:t>
            </a:r>
            <a:br>
              <a:rPr lang="en-US" dirty="0">
                <a:latin typeface="Arial Black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Arial Black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6083" name="Picture 3" descr="HR DBN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1295400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/>
          <p:nvPr/>
        </p:nvSpPr>
        <p:spPr bwMode="auto">
          <a:xfrm>
            <a:off x="1295400" y="914400"/>
            <a:ext cx="1871133" cy="850900"/>
          </a:xfrm>
          <a:prstGeom prst="wedgeEllipseCallout">
            <a:avLst>
              <a:gd name="adj1" fmla="val -56613"/>
              <a:gd name="adj2" fmla="val 69397"/>
            </a:avLst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>
                <a:ea typeface="ＭＳ Ｐゴシック" pitchFamily="34" charset="-128"/>
                <a:cs typeface="ＭＳ Ｐゴシック" pitchFamily="-107" charset="-128"/>
              </a:rPr>
              <a:t>parameter  variable</a:t>
            </a:r>
          </a:p>
        </p:txBody>
      </p:sp>
      <p:sp>
        <p:nvSpPr>
          <p:cNvPr id="6" name="Oval Callout 5"/>
          <p:cNvSpPr/>
          <p:nvPr/>
        </p:nvSpPr>
        <p:spPr bwMode="auto">
          <a:xfrm>
            <a:off x="2438400" y="1981200"/>
            <a:ext cx="1608665" cy="863600"/>
          </a:xfrm>
          <a:prstGeom prst="wedgeEllipseCallout">
            <a:avLst>
              <a:gd name="adj1" fmla="val -56613"/>
              <a:gd name="adj2" fmla="val 69397"/>
            </a:avLst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>
                <a:ea typeface="ＭＳ Ｐゴシック" pitchFamily="34" charset="-128"/>
                <a:cs typeface="ＭＳ Ｐゴシック" pitchFamily="-107" charset="-128"/>
              </a:rPr>
              <a:t>state  variable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762000" y="5181600"/>
            <a:ext cx="1769533" cy="863600"/>
          </a:xfrm>
          <a:prstGeom prst="wedgeEllipseCallout">
            <a:avLst>
              <a:gd name="adj1" fmla="val -50858"/>
              <a:gd name="adj2" fmla="val -58544"/>
            </a:avLst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>
                <a:ea typeface="ＭＳ Ｐゴシック" pitchFamily="34" charset="-128"/>
                <a:cs typeface="ＭＳ Ｐゴシック" pitchFamily="-107" charset="-128"/>
              </a:rPr>
              <a:t>sensor  variable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5198535" y="5232400"/>
            <a:ext cx="2116666" cy="863600"/>
          </a:xfrm>
          <a:prstGeom prst="wedgeEllipseCallout">
            <a:avLst>
              <a:gd name="adj1" fmla="val -58772"/>
              <a:gd name="adj2" fmla="val -151191"/>
            </a:avLst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>
                <a:ea typeface="ＭＳ Ｐゴシック" pitchFamily="34" charset="-128"/>
                <a:cs typeface="ＭＳ Ｐゴシック" pitchFamily="-107" charset="-128"/>
              </a:rPr>
              <a:t>sensor  state variable</a:t>
            </a:r>
          </a:p>
        </p:txBody>
      </p:sp>
    </p:spTree>
    <p:extLst>
      <p:ext uri="{BB962C8B-B14F-4D97-AF65-F5344CB8AC3E}">
        <p14:creationId xmlns:p14="http://schemas.microsoft.com/office/powerpoint/2010/main" val="43728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norm+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429" y="12700"/>
            <a:ext cx="3748795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76845</TotalTime>
  <Words>1703</Words>
  <Application>Microsoft Macintosh PowerPoint</Application>
  <PresentationFormat>Widescreen</PresentationFormat>
  <Paragraphs>343</Paragraphs>
  <Slides>33</Slides>
  <Notes>10</Notes>
  <HiddenSlides>3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Black</vt:lpstr>
      <vt:lpstr>Calibri</vt:lpstr>
      <vt:lpstr>Wingdings</vt:lpstr>
      <vt:lpstr>dan-berkeley-nlp-v1</vt:lpstr>
      <vt:lpstr>Videoclip</vt:lpstr>
      <vt:lpstr>Photo Editor Photo</vt:lpstr>
      <vt:lpstr>Microsoft Word Document</vt:lpstr>
      <vt:lpstr>CS 188: Artificial Intelligence </vt:lpstr>
      <vt:lpstr>Dynamic Bayes Nets</vt:lpstr>
      <vt:lpstr>Dynamic Bayes Nets (DBNs)</vt:lpstr>
      <vt:lpstr>DBNs and HMMs</vt:lpstr>
      <vt:lpstr>Exact Inference in DBNs</vt:lpstr>
      <vt:lpstr>PowerPoint Presentation</vt:lpstr>
      <vt:lpstr>Application: ICU monitoring</vt:lpstr>
      <vt:lpstr>Toy DBN: heart rate monitoring </vt:lpstr>
      <vt:lpstr>PowerPoint Presentation</vt:lpstr>
      <vt:lpstr>ICU data: 22 variables, 1min ave</vt:lpstr>
      <vt:lpstr>PowerPoint Presentation</vt:lpstr>
      <vt:lpstr>Blood pressure measurement</vt:lpstr>
      <vt:lpstr>One-second vs one-minute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Particle Filtering</vt:lpstr>
      <vt:lpstr>We need a new algorithm!</vt:lpstr>
      <vt:lpstr>We need a new idea!</vt:lpstr>
      <vt:lpstr>Particle Filtering</vt:lpstr>
      <vt:lpstr>Representation: Particles</vt:lpstr>
      <vt:lpstr>Particle Filtering: Prediction step</vt:lpstr>
      <vt:lpstr>Particle Filtering: Update step</vt:lpstr>
      <vt:lpstr>Particle Filtering: Resample</vt:lpstr>
      <vt:lpstr>Summary: Particle Filtering</vt:lpstr>
      <vt:lpstr>Particle filtering on umbrella model</vt:lpstr>
      <vt:lpstr>Robot Localization</vt:lpstr>
      <vt:lpstr>Particle Filter Localization (Sonar)</vt:lpstr>
      <vt:lpstr>Robot Mapping</vt:lpstr>
      <vt:lpstr>Particle Filter SLAM – Video 1</vt:lpstr>
      <vt:lpstr>Particle Filter SLAM – Video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4137</cp:revision>
  <cp:lastPrinted>2014-03-13T16:53:01Z</cp:lastPrinted>
  <dcterms:created xsi:type="dcterms:W3CDTF">2004-08-27T04:16:05Z</dcterms:created>
  <dcterms:modified xsi:type="dcterms:W3CDTF">2023-04-04T23:13:19Z</dcterms:modified>
</cp:coreProperties>
</file>